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7556500" cy="10693400"/>
  <p:notesSz cx="6858000" cy="9144000"/>
  <p:embeddedFontLst>
    <p:embeddedFont>
      <p:font typeface="Arial" panose="020B0604020202020204" pitchFamily="34" charset="0"/>
      <p:regular r:id="rId9"/>
    </p:embeddedFont>
    <p:embeddedFont>
      <p:font typeface="Arimo" panose="020B0604020202020204" charset="0"/>
      <p:regular r:id="rId10"/>
    </p:embeddedFont>
    <p:embeddedFont>
      <p:font typeface="Calibri" panose="020F0502020204030204" pitchFamily="34" charset="0"/>
      <p:regular r:id="rId11"/>
      <p:bold r:id="rId12"/>
      <p:italic r:id="rId13"/>
      <p:boldItalic r:id="rId14"/>
    </p:embeddedFont>
    <p:embeddedFont>
      <p:font typeface="Montserrat Heavy" panose="020B0604020202020204" charset="0"/>
      <p:regular r:id="rId15"/>
    </p:embeddedFont>
    <p:embeddedFont>
      <p:font typeface="Open Sans" panose="020B0604020202020204" charset="0"/>
      <p:regular r:id="rId16"/>
    </p:embeddedFont>
    <p:embeddedFont>
      <p:font typeface="Open Sans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25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7883" y="283397"/>
            <a:ext cx="6802117" cy="657225"/>
          </a:xfrm>
          <a:custGeom>
            <a:avLst/>
            <a:gdLst/>
            <a:ahLst/>
            <a:cxnLst/>
            <a:rect l="l" t="t" r="r" b="b"/>
            <a:pathLst>
              <a:path w="6802117" h="657225">
                <a:moveTo>
                  <a:pt x="0" y="0"/>
                </a:moveTo>
                <a:lnTo>
                  <a:pt x="6802117" y="0"/>
                </a:lnTo>
                <a:lnTo>
                  <a:pt x="6802117" y="657225"/>
                </a:lnTo>
                <a:lnTo>
                  <a:pt x="0" y="657225"/>
                </a:lnTo>
                <a:lnTo>
                  <a:pt x="0" y="0"/>
                </a:lnTo>
                <a:close/>
              </a:path>
            </a:pathLst>
          </a:custGeom>
          <a:blipFill>
            <a:blip r:embed="rId2"/>
            <a:stretch>
              <a:fillRect/>
            </a:stretch>
          </a:blipFill>
        </p:spPr>
      </p:sp>
      <p:sp>
        <p:nvSpPr>
          <p:cNvPr id="3" name="Freeform 3"/>
          <p:cNvSpPr/>
          <p:nvPr/>
        </p:nvSpPr>
        <p:spPr>
          <a:xfrm>
            <a:off x="704683" y="283397"/>
            <a:ext cx="3305175" cy="1819265"/>
          </a:xfrm>
          <a:custGeom>
            <a:avLst/>
            <a:gdLst/>
            <a:ahLst/>
            <a:cxnLst/>
            <a:rect l="l" t="t" r="r" b="b"/>
            <a:pathLst>
              <a:path w="3305175" h="1819265">
                <a:moveTo>
                  <a:pt x="0" y="0"/>
                </a:moveTo>
                <a:lnTo>
                  <a:pt x="3305175" y="0"/>
                </a:lnTo>
                <a:lnTo>
                  <a:pt x="3305175" y="1819266"/>
                </a:lnTo>
                <a:lnTo>
                  <a:pt x="0" y="1819266"/>
                </a:lnTo>
                <a:lnTo>
                  <a:pt x="0" y="0"/>
                </a:lnTo>
                <a:close/>
              </a:path>
            </a:pathLst>
          </a:custGeom>
          <a:blipFill>
            <a:blip r:embed="rId3"/>
            <a:stretch>
              <a:fillRect/>
            </a:stretch>
          </a:blipFill>
        </p:spPr>
      </p:sp>
      <p:graphicFrame>
        <p:nvGraphicFramePr>
          <p:cNvPr id="4" name="Table 4"/>
          <p:cNvGraphicFramePr>
            <a:graphicFrameLocks noGrp="1"/>
          </p:cNvGraphicFramePr>
          <p:nvPr/>
        </p:nvGraphicFramePr>
        <p:xfrm>
          <a:off x="834456" y="2475050"/>
          <a:ext cx="5891089" cy="1346512"/>
        </p:xfrm>
        <a:graphic>
          <a:graphicData uri="http://schemas.openxmlformats.org/drawingml/2006/table">
            <a:tbl>
              <a:tblPr/>
              <a:tblGrid>
                <a:gridCol w="4132889">
                  <a:extLst>
                    <a:ext uri="{9D8B030D-6E8A-4147-A177-3AD203B41FA5}">
                      <a16:colId xmlns:a16="http://schemas.microsoft.com/office/drawing/2014/main" val="20000"/>
                    </a:ext>
                  </a:extLst>
                </a:gridCol>
                <a:gridCol w="1758200">
                  <a:extLst>
                    <a:ext uri="{9D8B030D-6E8A-4147-A177-3AD203B41FA5}">
                      <a16:colId xmlns:a16="http://schemas.microsoft.com/office/drawing/2014/main" val="20001"/>
                    </a:ext>
                  </a:extLst>
                </a:gridCol>
              </a:tblGrid>
              <a:tr h="317996">
                <a:tc>
                  <a:txBody>
                    <a:bodyPr/>
                    <a:lstStyle/>
                    <a:p>
                      <a:pPr algn="l">
                        <a:lnSpc>
                          <a:spcPts val="1545"/>
                        </a:lnSpc>
                        <a:defRPr/>
                      </a:pPr>
                      <a:r>
                        <a:rPr lang="en-US" sz="1104" dirty="0">
                          <a:solidFill>
                            <a:srgbClr val="000000"/>
                          </a:solidFill>
                          <a:latin typeface="Open Sans"/>
                          <a:ea typeface="Open Sans"/>
                          <a:cs typeface="Open Sans"/>
                          <a:sym typeface="Open Sans"/>
                        </a:rPr>
                        <a:t>Date </a:t>
                      </a:r>
                      <a:r>
                        <a:rPr lang="en-US" sz="1104" dirty="0" err="1">
                          <a:solidFill>
                            <a:srgbClr val="000000"/>
                          </a:solidFill>
                          <a:latin typeface="Open Sans"/>
                          <a:ea typeface="Open Sans"/>
                          <a:cs typeface="Open Sans"/>
                          <a:sym typeface="Open Sans"/>
                        </a:rPr>
                        <a:t>arrivée</a:t>
                      </a:r>
                      <a:r>
                        <a:rPr lang="en-US" sz="1104" dirty="0">
                          <a:solidFill>
                            <a:srgbClr val="000000"/>
                          </a:solidFill>
                          <a:latin typeface="Open Sans"/>
                          <a:ea typeface="Open Sans"/>
                          <a:cs typeface="Open Sans"/>
                          <a:sym typeface="Open Sans"/>
                        </a:rPr>
                        <a:t> CCLTB :</a:t>
                      </a:r>
                      <a:endParaRPr lang="en-US" sz="1100" dirty="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lgn="l">
                        <a:lnSpc>
                          <a:spcPts val="1545"/>
                        </a:lnSpc>
                        <a:defRPr/>
                      </a:pPr>
                      <a:r>
                        <a:rPr lang="en-US" sz="1104">
                          <a:solidFill>
                            <a:srgbClr val="000000"/>
                          </a:solidFill>
                          <a:latin typeface="Open Sans"/>
                          <a:ea typeface="Open Sans"/>
                          <a:cs typeface="Open Sans"/>
                          <a:sym typeface="Open Sans"/>
                        </a:rPr>
                        <a:t>Dossier :</a:t>
                      </a:r>
                      <a:endParaRPr lang="en-US" sz="110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358797">
                <a:tc>
                  <a:txBody>
                    <a:bodyPr/>
                    <a:lstStyle/>
                    <a:p>
                      <a:pPr algn="l">
                        <a:lnSpc>
                          <a:spcPts val="1545"/>
                        </a:lnSpc>
                        <a:defRPr/>
                      </a:pPr>
                      <a:r>
                        <a:rPr lang="en-US" sz="1104">
                          <a:solidFill>
                            <a:srgbClr val="000000"/>
                          </a:solidFill>
                          <a:latin typeface="Open Sans"/>
                          <a:ea typeface="Open Sans"/>
                          <a:cs typeface="Open Sans"/>
                          <a:sym typeface="Open Sans"/>
                        </a:rPr>
                        <a:t>Date d’examen par la commission :</a:t>
                      </a:r>
                      <a:endParaRPr lang="en-US" sz="110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lgn="l">
                        <a:lnSpc>
                          <a:spcPts val="1545"/>
                        </a:lnSpc>
                        <a:defRPr/>
                      </a:pPr>
                      <a:r>
                        <a:rPr lang="en-US" sz="1104">
                          <a:solidFill>
                            <a:srgbClr val="000000"/>
                          </a:solidFill>
                          <a:latin typeface="Open Sans"/>
                          <a:ea typeface="Open Sans"/>
                          <a:cs typeface="Open Sans"/>
                          <a:sym typeface="Open Sans"/>
                        </a:rPr>
                        <a:t>Tiers : </a:t>
                      </a:r>
                      <a:endParaRPr lang="en-US" sz="110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360545">
                <a:tc>
                  <a:txBody>
                    <a:bodyPr/>
                    <a:lstStyle/>
                    <a:p>
                      <a:pPr algn="l">
                        <a:lnSpc>
                          <a:spcPts val="1545"/>
                        </a:lnSpc>
                        <a:defRPr/>
                      </a:pPr>
                      <a:r>
                        <a:rPr lang="en-US" sz="1104">
                          <a:solidFill>
                            <a:srgbClr val="000000"/>
                          </a:solidFill>
                          <a:latin typeface="Open Sans"/>
                          <a:ea typeface="Open Sans"/>
                          <a:cs typeface="Open Sans"/>
                          <a:sym typeface="Open Sans"/>
                        </a:rPr>
                        <a:t>Date du passage en conseil communautaire</a:t>
                      </a:r>
                      <a:endParaRPr lang="en-US" sz="110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lgn="l">
                        <a:lnSpc>
                          <a:spcPts val="1545"/>
                        </a:lnSpc>
                        <a:defRPr/>
                      </a:pPr>
                      <a:endParaRPr lang="en-US" sz="110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309174">
                <a:tc>
                  <a:txBody>
                    <a:bodyPr/>
                    <a:lstStyle/>
                    <a:p>
                      <a:pPr algn="l">
                        <a:lnSpc>
                          <a:spcPts val="1545"/>
                        </a:lnSpc>
                        <a:defRPr/>
                      </a:pPr>
                      <a:r>
                        <a:rPr lang="en-US" sz="1104">
                          <a:solidFill>
                            <a:srgbClr val="000000"/>
                          </a:solidFill>
                          <a:latin typeface="Open Sans"/>
                          <a:ea typeface="Open Sans"/>
                          <a:cs typeface="Open Sans"/>
                          <a:sym typeface="Open Sans"/>
                        </a:rPr>
                        <a:t>Envoi de la notification d’attribution :</a:t>
                      </a:r>
                      <a:endParaRPr lang="en-US" sz="110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algn="l">
                        <a:lnSpc>
                          <a:spcPts val="1545"/>
                        </a:lnSpc>
                        <a:defRPr/>
                      </a:pPr>
                      <a:endParaRPr lang="en-US" sz="1100" dirty="0"/>
                    </a:p>
                  </a:txBody>
                  <a:tcPr marL="28575" marR="28575" marT="28575" marB="285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bl>
          </a:graphicData>
        </a:graphic>
      </p:graphicFrame>
      <p:sp>
        <p:nvSpPr>
          <p:cNvPr id="5" name="TextBox 5"/>
          <p:cNvSpPr txBox="1"/>
          <p:nvPr/>
        </p:nvSpPr>
        <p:spPr>
          <a:xfrm>
            <a:off x="2241065" y="2189012"/>
            <a:ext cx="3077870" cy="198120"/>
          </a:xfrm>
          <a:prstGeom prst="rect">
            <a:avLst/>
          </a:prstGeom>
        </p:spPr>
        <p:txBody>
          <a:bodyPr lIns="0" tIns="0" rIns="0" bIns="0" rtlCol="0" anchor="t">
            <a:spAutoFit/>
          </a:bodyPr>
          <a:lstStyle/>
          <a:p>
            <a:pPr algn="ctr">
              <a:lnSpc>
                <a:spcPts val="1679"/>
              </a:lnSpc>
            </a:pPr>
            <a:r>
              <a:rPr lang="en-US" sz="1200" b="1">
                <a:solidFill>
                  <a:srgbClr val="000000"/>
                </a:solidFill>
                <a:latin typeface="Open Sans Bold"/>
                <a:ea typeface="Open Sans Bold"/>
                <a:cs typeface="Open Sans Bold"/>
                <a:sym typeface="Open Sans Bold"/>
              </a:rPr>
              <a:t>Cadre réservée à la collectivité </a:t>
            </a:r>
          </a:p>
        </p:txBody>
      </p:sp>
      <p:sp>
        <p:nvSpPr>
          <p:cNvPr id="6" name="TextBox 6"/>
          <p:cNvSpPr txBox="1"/>
          <p:nvPr/>
        </p:nvSpPr>
        <p:spPr>
          <a:xfrm>
            <a:off x="1103156" y="4087403"/>
            <a:ext cx="5353688" cy="1581150"/>
          </a:xfrm>
          <a:prstGeom prst="rect">
            <a:avLst/>
          </a:prstGeom>
        </p:spPr>
        <p:txBody>
          <a:bodyPr lIns="0" tIns="0" rIns="0" bIns="0" rtlCol="0" anchor="t">
            <a:spAutoFit/>
          </a:bodyPr>
          <a:lstStyle/>
          <a:p>
            <a:pPr algn="ctr">
              <a:lnSpc>
                <a:spcPts val="4200"/>
              </a:lnSpc>
            </a:pPr>
            <a:r>
              <a:rPr lang="en-US" sz="3000" b="1">
                <a:solidFill>
                  <a:srgbClr val="0070C0"/>
                </a:solidFill>
                <a:latin typeface="Montserrat Heavy"/>
                <a:ea typeface="Montserrat Heavy"/>
                <a:cs typeface="Montserrat Heavy"/>
                <a:sym typeface="Montserrat Heavy"/>
              </a:rPr>
              <a:t>DOSSIER DE DEMANDE DE SUBVENTION - ANNÉE 2026 </a:t>
            </a:r>
          </a:p>
        </p:txBody>
      </p:sp>
      <p:sp>
        <p:nvSpPr>
          <p:cNvPr id="7" name="TextBox 7"/>
          <p:cNvSpPr txBox="1"/>
          <p:nvPr/>
        </p:nvSpPr>
        <p:spPr>
          <a:xfrm>
            <a:off x="4009858" y="5916508"/>
            <a:ext cx="2185849" cy="195953"/>
          </a:xfrm>
          <a:prstGeom prst="rect">
            <a:avLst/>
          </a:prstGeom>
        </p:spPr>
        <p:txBody>
          <a:bodyPr lIns="0" tIns="0" rIns="0" bIns="0" rtlCol="0" anchor="t">
            <a:spAutoFit/>
          </a:bodyPr>
          <a:lstStyle/>
          <a:p>
            <a:pPr algn="l">
              <a:lnSpc>
                <a:spcPts val="1677"/>
              </a:lnSpc>
            </a:pPr>
            <a:r>
              <a:rPr lang="en-US" sz="996">
                <a:solidFill>
                  <a:srgbClr val="000000"/>
                </a:solidFill>
                <a:latin typeface="Open Sans"/>
                <a:ea typeface="Open Sans"/>
                <a:cs typeface="Open Sans"/>
                <a:sym typeface="Open Sans"/>
              </a:rPr>
              <a:t>Rubrique (cocher une seule case) : </a:t>
            </a:r>
          </a:p>
        </p:txBody>
      </p:sp>
      <p:sp>
        <p:nvSpPr>
          <p:cNvPr id="8" name="TextBox 8"/>
          <p:cNvSpPr txBox="1"/>
          <p:nvPr/>
        </p:nvSpPr>
        <p:spPr>
          <a:xfrm>
            <a:off x="483875" y="5954608"/>
            <a:ext cx="3231067" cy="310657"/>
          </a:xfrm>
          <a:prstGeom prst="rect">
            <a:avLst/>
          </a:prstGeom>
        </p:spPr>
        <p:txBody>
          <a:bodyPr lIns="0" tIns="0" rIns="0" bIns="0" rtlCol="0" anchor="t">
            <a:spAutoFit/>
          </a:bodyPr>
          <a:lstStyle/>
          <a:p>
            <a:pPr algn="r">
              <a:lnSpc>
                <a:spcPts val="1224"/>
              </a:lnSpc>
            </a:pPr>
            <a:r>
              <a:rPr lang="en-US" sz="995" spc="1" dirty="0">
                <a:solidFill>
                  <a:srgbClr val="000000"/>
                </a:solidFill>
                <a:latin typeface="Open Sans"/>
                <a:ea typeface="Open Sans"/>
                <a:cs typeface="Open Sans"/>
                <a:sym typeface="Open Sans"/>
              </a:rPr>
              <a:t>Nom de </a:t>
            </a:r>
            <a:r>
              <a:rPr lang="en-US" sz="995" spc="1" dirty="0" err="1">
                <a:solidFill>
                  <a:srgbClr val="000000"/>
                </a:solidFill>
                <a:latin typeface="Open Sans"/>
                <a:ea typeface="Open Sans"/>
                <a:cs typeface="Open Sans"/>
                <a:sym typeface="Open Sans"/>
              </a:rPr>
              <a:t>votre</a:t>
            </a:r>
            <a:r>
              <a:rPr lang="en-US" sz="995" spc="1" dirty="0">
                <a:solidFill>
                  <a:srgbClr val="000000"/>
                </a:solidFill>
                <a:latin typeface="Open Sans"/>
                <a:ea typeface="Open Sans"/>
                <a:cs typeface="Open Sans"/>
                <a:sym typeface="Open Sans"/>
              </a:rPr>
              <a:t> association : ____________________________</a:t>
            </a:r>
          </a:p>
          <a:p>
            <a:pPr algn="r">
              <a:lnSpc>
                <a:spcPts val="1224"/>
              </a:lnSpc>
            </a:pPr>
            <a:r>
              <a:rPr lang="en-US" sz="995" spc="1" dirty="0">
                <a:solidFill>
                  <a:srgbClr val="000000"/>
                </a:solidFill>
                <a:latin typeface="Open Sans"/>
                <a:ea typeface="Open Sans"/>
                <a:cs typeface="Open Sans"/>
                <a:sym typeface="Open Sans"/>
              </a:rPr>
              <a:t>_________________________________________________________</a:t>
            </a:r>
          </a:p>
        </p:txBody>
      </p:sp>
      <p:sp>
        <p:nvSpPr>
          <p:cNvPr id="9" name="TextBox 9"/>
          <p:cNvSpPr txBox="1"/>
          <p:nvPr/>
        </p:nvSpPr>
        <p:spPr>
          <a:xfrm>
            <a:off x="483875" y="6338552"/>
            <a:ext cx="3231067" cy="310657"/>
          </a:xfrm>
          <a:prstGeom prst="rect">
            <a:avLst/>
          </a:prstGeom>
        </p:spPr>
        <p:txBody>
          <a:bodyPr lIns="0" tIns="0" rIns="0" bIns="0" rtlCol="0" anchor="t">
            <a:spAutoFit/>
          </a:bodyPr>
          <a:lstStyle/>
          <a:p>
            <a:pPr algn="r">
              <a:lnSpc>
                <a:spcPts val="1224"/>
              </a:lnSpc>
            </a:pPr>
            <a:r>
              <a:rPr lang="en-US" sz="996" spc="5">
                <a:solidFill>
                  <a:srgbClr val="000000"/>
                </a:solidFill>
                <a:latin typeface="Open Sans"/>
                <a:ea typeface="Open Sans"/>
                <a:cs typeface="Open Sans"/>
                <a:sym typeface="Open Sans"/>
              </a:rPr>
              <a:t>Montant de la subvention demandée : ________________ _________________________________________________________</a:t>
            </a:r>
          </a:p>
        </p:txBody>
      </p:sp>
      <p:sp>
        <p:nvSpPr>
          <p:cNvPr id="10" name="TextBox 10"/>
          <p:cNvSpPr txBox="1"/>
          <p:nvPr/>
        </p:nvSpPr>
        <p:spPr>
          <a:xfrm>
            <a:off x="4099774" y="6216073"/>
            <a:ext cx="393268" cy="158257"/>
          </a:xfrm>
          <a:prstGeom prst="rect">
            <a:avLst/>
          </a:prstGeom>
        </p:spPr>
        <p:txBody>
          <a:bodyPr lIns="0" tIns="0" rIns="0" bIns="0" rtlCol="0" anchor="t">
            <a:spAutoFit/>
          </a:bodyPr>
          <a:lstStyle/>
          <a:p>
            <a:pPr algn="l">
              <a:lnSpc>
                <a:spcPts val="1224"/>
              </a:lnSpc>
            </a:pPr>
            <a:r>
              <a:rPr lang="en-US" sz="996" spc="2">
                <a:solidFill>
                  <a:srgbClr val="000000"/>
                </a:solidFill>
                <a:latin typeface="Open Sans"/>
                <a:ea typeface="Open Sans"/>
                <a:cs typeface="Open Sans"/>
                <a:sym typeface="Open Sans"/>
              </a:rPr>
              <a:t> Sport </a:t>
            </a:r>
          </a:p>
        </p:txBody>
      </p:sp>
      <p:sp>
        <p:nvSpPr>
          <p:cNvPr id="11" name="TextBox 11"/>
          <p:cNvSpPr txBox="1"/>
          <p:nvPr/>
        </p:nvSpPr>
        <p:spPr>
          <a:xfrm>
            <a:off x="4134826" y="6371512"/>
            <a:ext cx="492757" cy="310657"/>
          </a:xfrm>
          <a:prstGeom prst="rect">
            <a:avLst/>
          </a:prstGeom>
        </p:spPr>
        <p:txBody>
          <a:bodyPr lIns="0" tIns="0" rIns="0" bIns="0" rtlCol="0" anchor="t">
            <a:spAutoFit/>
          </a:bodyPr>
          <a:lstStyle/>
          <a:p>
            <a:pPr algn="l">
              <a:lnSpc>
                <a:spcPts val="1224"/>
              </a:lnSpc>
            </a:pPr>
            <a:r>
              <a:rPr lang="en-US" sz="996" spc="2">
                <a:solidFill>
                  <a:srgbClr val="000000"/>
                </a:solidFill>
                <a:latin typeface="Open Sans"/>
                <a:ea typeface="Open Sans"/>
                <a:cs typeface="Open Sans"/>
                <a:sym typeface="Open Sans"/>
              </a:rPr>
              <a:t>Culture Autres </a:t>
            </a:r>
          </a:p>
        </p:txBody>
      </p:sp>
      <p:sp>
        <p:nvSpPr>
          <p:cNvPr id="12" name="TextBox 12"/>
          <p:cNvSpPr txBox="1"/>
          <p:nvPr/>
        </p:nvSpPr>
        <p:spPr>
          <a:xfrm>
            <a:off x="5629870" y="6216073"/>
            <a:ext cx="1131675" cy="310657"/>
          </a:xfrm>
          <a:prstGeom prst="rect">
            <a:avLst/>
          </a:prstGeom>
        </p:spPr>
        <p:txBody>
          <a:bodyPr lIns="0" tIns="0" rIns="0" bIns="0" rtlCol="0" anchor="t">
            <a:spAutoFit/>
          </a:bodyPr>
          <a:lstStyle/>
          <a:p>
            <a:pPr algn="l">
              <a:lnSpc>
                <a:spcPts val="1224"/>
              </a:lnSpc>
            </a:pPr>
            <a:r>
              <a:rPr lang="en-US" sz="996" spc="1">
                <a:solidFill>
                  <a:srgbClr val="000000"/>
                </a:solidFill>
                <a:latin typeface="Open Sans"/>
                <a:ea typeface="Open Sans"/>
                <a:cs typeface="Open Sans"/>
                <a:sym typeface="Open Sans"/>
              </a:rPr>
              <a:t>Social et solidarité Tourisme</a:t>
            </a:r>
          </a:p>
        </p:txBody>
      </p:sp>
      <p:sp>
        <p:nvSpPr>
          <p:cNvPr id="13" name="TextBox 13"/>
          <p:cNvSpPr txBox="1"/>
          <p:nvPr/>
        </p:nvSpPr>
        <p:spPr>
          <a:xfrm>
            <a:off x="4009858" y="6219740"/>
            <a:ext cx="114957" cy="469363"/>
          </a:xfrm>
          <a:prstGeom prst="rect">
            <a:avLst/>
          </a:prstGeom>
        </p:spPr>
        <p:txBody>
          <a:bodyPr lIns="0" tIns="0" rIns="0" bIns="0" rtlCol="0" anchor="t">
            <a:spAutoFit/>
          </a:bodyPr>
          <a:lstStyle/>
          <a:p>
            <a:pPr algn="just">
              <a:lnSpc>
                <a:spcPts val="1224"/>
              </a:lnSpc>
            </a:pPr>
            <a:r>
              <a:rPr lang="en-US" sz="996">
                <a:solidFill>
                  <a:srgbClr val="000000"/>
                </a:solidFill>
                <a:latin typeface="Arimo"/>
                <a:ea typeface="Arimo"/>
                <a:cs typeface="Arimo"/>
                <a:sym typeface="Arimo"/>
              </a:rPr>
              <a:t>  </a:t>
            </a:r>
          </a:p>
        </p:txBody>
      </p:sp>
      <p:sp>
        <p:nvSpPr>
          <p:cNvPr id="14" name="TextBox 14"/>
          <p:cNvSpPr txBox="1"/>
          <p:nvPr/>
        </p:nvSpPr>
        <p:spPr>
          <a:xfrm>
            <a:off x="5486106" y="6221155"/>
            <a:ext cx="114957" cy="313915"/>
          </a:xfrm>
          <a:prstGeom prst="rect">
            <a:avLst/>
          </a:prstGeom>
        </p:spPr>
        <p:txBody>
          <a:bodyPr lIns="0" tIns="0" rIns="0" bIns="0" rtlCol="0" anchor="t">
            <a:spAutoFit/>
          </a:bodyPr>
          <a:lstStyle/>
          <a:p>
            <a:pPr algn="just">
              <a:lnSpc>
                <a:spcPts val="1224"/>
              </a:lnSpc>
            </a:pPr>
            <a:r>
              <a:rPr lang="en-US" sz="996">
                <a:solidFill>
                  <a:srgbClr val="000000"/>
                </a:solidFill>
                <a:latin typeface="Arimo"/>
                <a:ea typeface="Arimo"/>
                <a:cs typeface="Arimo"/>
                <a:sym typeface="Arimo"/>
              </a:rPr>
              <a:t> </a:t>
            </a:r>
          </a:p>
        </p:txBody>
      </p:sp>
      <p:sp>
        <p:nvSpPr>
          <p:cNvPr id="15" name="TextBox 15"/>
          <p:cNvSpPr txBox="1"/>
          <p:nvPr/>
        </p:nvSpPr>
        <p:spPr>
          <a:xfrm>
            <a:off x="908479" y="6964189"/>
            <a:ext cx="5743042" cy="676504"/>
          </a:xfrm>
          <a:prstGeom prst="rect">
            <a:avLst/>
          </a:prstGeom>
        </p:spPr>
        <p:txBody>
          <a:bodyPr lIns="0" tIns="0" rIns="0" bIns="0" rtlCol="0" anchor="t">
            <a:spAutoFit/>
          </a:bodyPr>
          <a:lstStyle/>
          <a:p>
            <a:pPr algn="l">
              <a:lnSpc>
                <a:spcPts val="2808"/>
              </a:lnSpc>
            </a:pPr>
            <a:r>
              <a:rPr lang="en-US" sz="1404">
                <a:solidFill>
                  <a:srgbClr val="000000"/>
                </a:solidFill>
                <a:latin typeface="Open Sans"/>
                <a:ea typeface="Open Sans"/>
                <a:cs typeface="Open Sans"/>
                <a:sym typeface="Open Sans"/>
              </a:rPr>
              <a:t>INTITULÉ DU PROJET : _____________________________________________</a:t>
            </a:r>
          </a:p>
          <a:p>
            <a:pPr algn="l">
              <a:lnSpc>
                <a:spcPts val="2807"/>
              </a:lnSpc>
            </a:pPr>
            <a:r>
              <a:rPr lang="en-US" sz="1403">
                <a:solidFill>
                  <a:srgbClr val="000000"/>
                </a:solidFill>
                <a:latin typeface="Open Sans"/>
                <a:ea typeface="Open Sans"/>
                <a:cs typeface="Open Sans"/>
                <a:sym typeface="Open Sans"/>
              </a:rPr>
              <a:t>_____________________________________________________________________</a:t>
            </a:r>
          </a:p>
        </p:txBody>
      </p:sp>
      <p:sp>
        <p:nvSpPr>
          <p:cNvPr id="16" name="TextBox 16"/>
          <p:cNvSpPr txBox="1"/>
          <p:nvPr/>
        </p:nvSpPr>
        <p:spPr>
          <a:xfrm>
            <a:off x="845900" y="8145828"/>
            <a:ext cx="5868200" cy="2167509"/>
          </a:xfrm>
          <a:prstGeom prst="rect">
            <a:avLst/>
          </a:prstGeom>
        </p:spPr>
        <p:txBody>
          <a:bodyPr lIns="0" tIns="0" rIns="0" bIns="0" rtlCol="0" anchor="t">
            <a:spAutoFit/>
          </a:bodyPr>
          <a:lstStyle/>
          <a:p>
            <a:pPr algn="ctr">
              <a:lnSpc>
                <a:spcPts val="1965"/>
              </a:lnSpc>
            </a:pPr>
            <a:r>
              <a:rPr lang="en-US" sz="1403" b="1">
                <a:solidFill>
                  <a:srgbClr val="000000"/>
                </a:solidFill>
                <a:latin typeface="Open Sans Bold"/>
                <a:ea typeface="Open Sans Bold"/>
                <a:cs typeface="Open Sans Bold"/>
                <a:sym typeface="Open Sans Bold"/>
              </a:rPr>
              <a:t>Rappel : Tout dossier incomplet ne pourra pas être instruit. </a:t>
            </a:r>
          </a:p>
          <a:p>
            <a:pPr algn="ctr">
              <a:lnSpc>
                <a:spcPts val="1956"/>
              </a:lnSpc>
            </a:pPr>
            <a:endParaRPr lang="en-US" sz="1403" b="1">
              <a:solidFill>
                <a:srgbClr val="000000"/>
              </a:solidFill>
              <a:latin typeface="Open Sans Bold"/>
              <a:ea typeface="Open Sans Bold"/>
              <a:cs typeface="Open Sans Bold"/>
              <a:sym typeface="Open Sans Bold"/>
            </a:endParaRPr>
          </a:p>
          <a:p>
            <a:pPr algn="ctr">
              <a:lnSpc>
                <a:spcPts val="1956"/>
              </a:lnSpc>
            </a:pPr>
            <a:r>
              <a:rPr lang="en-US" sz="1596" spc="1">
                <a:solidFill>
                  <a:srgbClr val="000000"/>
                </a:solidFill>
                <a:latin typeface="Open Sans"/>
                <a:ea typeface="Open Sans"/>
                <a:cs typeface="Open Sans"/>
                <a:sym typeface="Open Sans"/>
              </a:rPr>
              <a:t>Dossier à retourner avant le </a:t>
            </a:r>
            <a:r>
              <a:rPr lang="en-US" sz="1596" b="1" u="sng" spc="1">
                <a:solidFill>
                  <a:srgbClr val="000000"/>
                </a:solidFill>
                <a:latin typeface="Open Sans Bold"/>
                <a:ea typeface="Open Sans Bold"/>
                <a:cs typeface="Open Sans Bold"/>
                <a:sym typeface="Open Sans Bold"/>
              </a:rPr>
              <a:t>15 janvier 2026</a:t>
            </a:r>
            <a:r>
              <a:rPr lang="en-US" sz="1596" spc="1">
                <a:solidFill>
                  <a:srgbClr val="000000"/>
                </a:solidFill>
                <a:latin typeface="Open Sans"/>
                <a:ea typeface="Open Sans"/>
                <a:cs typeface="Open Sans"/>
                <a:sym typeface="Open Sans"/>
              </a:rPr>
              <a:t> par courrier ou par email : </a:t>
            </a:r>
          </a:p>
          <a:p>
            <a:pPr algn="ctr">
              <a:lnSpc>
                <a:spcPts val="1956"/>
              </a:lnSpc>
            </a:pPr>
            <a:endParaRPr lang="en-US" sz="1596" spc="1">
              <a:solidFill>
                <a:srgbClr val="000000"/>
              </a:solidFill>
              <a:latin typeface="Open Sans"/>
              <a:ea typeface="Open Sans"/>
              <a:cs typeface="Open Sans"/>
              <a:sym typeface="Open Sans"/>
            </a:endParaRPr>
          </a:p>
          <a:p>
            <a:pPr algn="ctr">
              <a:lnSpc>
                <a:spcPts val="1343"/>
              </a:lnSpc>
            </a:pPr>
            <a:r>
              <a:rPr lang="en-US" sz="1103">
                <a:solidFill>
                  <a:srgbClr val="A50021"/>
                </a:solidFill>
                <a:latin typeface="Open Sans"/>
                <a:ea typeface="Open Sans"/>
                <a:cs typeface="Open Sans"/>
                <a:sym typeface="Open Sans"/>
              </a:rPr>
              <a:t>Communauté de Communes le Tonnerrois en Bourgogne</a:t>
            </a:r>
            <a:r>
              <a:rPr lang="en-US" sz="1103">
                <a:solidFill>
                  <a:srgbClr val="000000"/>
                </a:solidFill>
                <a:latin typeface="Open Sans"/>
                <a:ea typeface="Open Sans"/>
                <a:cs typeface="Open Sans"/>
                <a:sym typeface="Open Sans"/>
              </a:rPr>
              <a:t> –</a:t>
            </a:r>
            <a:r>
              <a:rPr lang="en-US" sz="1103">
                <a:solidFill>
                  <a:srgbClr val="FF0000"/>
                </a:solidFill>
                <a:latin typeface="Open Sans"/>
                <a:ea typeface="Open Sans"/>
                <a:cs typeface="Open Sans"/>
                <a:sym typeface="Open Sans"/>
              </a:rPr>
              <a:t> </a:t>
            </a:r>
            <a:r>
              <a:rPr lang="en-US" sz="1103">
                <a:solidFill>
                  <a:srgbClr val="000000"/>
                </a:solidFill>
                <a:latin typeface="Open Sans"/>
                <a:ea typeface="Open Sans"/>
                <a:cs typeface="Open Sans"/>
                <a:sym typeface="Open Sans"/>
              </a:rPr>
              <a:t>Le Sémaphore, 2 Avenue de la Gare - 89700 Tonnerre </a:t>
            </a:r>
          </a:p>
          <a:p>
            <a:pPr algn="ctr">
              <a:lnSpc>
                <a:spcPts val="2760"/>
              </a:lnSpc>
            </a:pPr>
            <a:r>
              <a:rPr lang="en-US" sz="1104">
                <a:solidFill>
                  <a:srgbClr val="000000"/>
                </a:solidFill>
                <a:latin typeface="Open Sans"/>
                <a:ea typeface="Open Sans"/>
                <a:cs typeface="Open Sans"/>
                <a:sym typeface="Open Sans"/>
              </a:rPr>
              <a:t>Tél. : 03 86 54 87 10 ou par mail communication@ccltb.fr </a:t>
            </a:r>
          </a:p>
          <a:p>
            <a:pPr algn="ctr">
              <a:lnSpc>
                <a:spcPts val="2759"/>
              </a:lnSpc>
            </a:pPr>
            <a:r>
              <a:rPr lang="en-US" sz="1103">
                <a:solidFill>
                  <a:srgbClr val="000000"/>
                </a:solidFill>
                <a:latin typeface="Open Sans"/>
                <a:ea typeface="Open Sans"/>
                <a:cs typeface="Open Sans"/>
                <a:sym typeface="Open Sans"/>
              </a:rPr>
              <a:t>www.letonnerroisenbourgogne.fr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1494" y="9608449"/>
            <a:ext cx="6660137" cy="848992"/>
          </a:xfrm>
          <a:custGeom>
            <a:avLst/>
            <a:gdLst/>
            <a:ahLst/>
            <a:cxnLst/>
            <a:rect l="l" t="t" r="r" b="b"/>
            <a:pathLst>
              <a:path w="6660137" h="848992">
                <a:moveTo>
                  <a:pt x="0" y="0"/>
                </a:moveTo>
                <a:lnTo>
                  <a:pt x="6660137" y="0"/>
                </a:lnTo>
                <a:lnTo>
                  <a:pt x="6660137" y="848992"/>
                </a:lnTo>
                <a:lnTo>
                  <a:pt x="0" y="848992"/>
                </a:lnTo>
                <a:lnTo>
                  <a:pt x="0" y="0"/>
                </a:lnTo>
                <a:close/>
              </a:path>
            </a:pathLst>
          </a:custGeom>
          <a:blipFill>
            <a:blip r:embed="rId2"/>
            <a:stretch>
              <a:fillRect r="-13267"/>
            </a:stretch>
          </a:blipFill>
        </p:spPr>
      </p:sp>
      <p:sp>
        <p:nvSpPr>
          <p:cNvPr id="3" name="Freeform 3"/>
          <p:cNvSpPr/>
          <p:nvPr/>
        </p:nvSpPr>
        <p:spPr>
          <a:xfrm>
            <a:off x="756000" y="756000"/>
            <a:ext cx="5962650" cy="304800"/>
          </a:xfrm>
          <a:custGeom>
            <a:avLst/>
            <a:gdLst/>
            <a:ahLst/>
            <a:cxnLst/>
            <a:rect l="l" t="t" r="r" b="b"/>
            <a:pathLst>
              <a:path w="5962650" h="304800">
                <a:moveTo>
                  <a:pt x="0" y="0"/>
                </a:moveTo>
                <a:lnTo>
                  <a:pt x="5962650" y="0"/>
                </a:lnTo>
                <a:lnTo>
                  <a:pt x="5962650" y="304800"/>
                </a:lnTo>
                <a:lnTo>
                  <a:pt x="0" y="30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899522" y="1129740"/>
            <a:ext cx="5582211" cy="679552"/>
          </a:xfrm>
          <a:prstGeom prst="rect">
            <a:avLst/>
          </a:prstGeom>
        </p:spPr>
        <p:txBody>
          <a:bodyPr lIns="0" tIns="0" rIns="0" bIns="0" rtlCol="0" anchor="t">
            <a:spAutoFit/>
          </a:bodyPr>
          <a:lstStyle/>
          <a:p>
            <a:pPr algn="just">
              <a:lnSpc>
                <a:spcPts val="1394"/>
              </a:lnSpc>
            </a:pPr>
            <a:r>
              <a:rPr lang="en-US" sz="995" spc="0">
                <a:solidFill>
                  <a:srgbClr val="000000"/>
                </a:solidFill>
                <a:latin typeface="Open Sans"/>
                <a:ea typeface="Open Sans"/>
                <a:cs typeface="Open Sans"/>
                <a:sym typeface="Open Sans"/>
              </a:rPr>
              <a:t>Nom de votre association : </a:t>
            </a:r>
            <a:r>
              <a:rPr lang="en-US" sz="995" spc="0">
                <a:solidFill>
                  <a:srgbClr val="808080"/>
                </a:solidFill>
                <a:latin typeface="Open Sans"/>
                <a:ea typeface="Open Sans"/>
                <a:cs typeface="Open Sans"/>
                <a:sym typeface="Open Sans"/>
              </a:rPr>
              <a:t>_____________________________________________________________</a:t>
            </a:r>
          </a:p>
          <a:p>
            <a:pPr algn="just">
              <a:lnSpc>
                <a:spcPts val="1394"/>
              </a:lnSpc>
            </a:pPr>
            <a:r>
              <a:rPr lang="en-US" sz="995" spc="0">
                <a:solidFill>
                  <a:srgbClr val="000000"/>
                </a:solidFill>
                <a:latin typeface="Open Sans"/>
                <a:ea typeface="Open Sans"/>
                <a:cs typeface="Open Sans"/>
                <a:sym typeface="Open Sans"/>
              </a:rPr>
              <a:t>Sigle de votre association : </a:t>
            </a:r>
            <a:r>
              <a:rPr lang="en-US" sz="995" spc="0">
                <a:solidFill>
                  <a:srgbClr val="808080"/>
                </a:solidFill>
                <a:latin typeface="Open Sans"/>
                <a:ea typeface="Open Sans"/>
                <a:cs typeface="Open Sans"/>
                <a:sym typeface="Open Sans"/>
              </a:rPr>
              <a:t>_____________________________________________________________ </a:t>
            </a:r>
          </a:p>
          <a:p>
            <a:pPr algn="just">
              <a:lnSpc>
                <a:spcPts val="1394"/>
              </a:lnSpc>
            </a:pPr>
            <a:endParaRPr lang="en-US" sz="995" spc="0">
              <a:solidFill>
                <a:srgbClr val="808080"/>
              </a:solidFill>
              <a:latin typeface="Open Sans"/>
              <a:ea typeface="Open Sans"/>
              <a:cs typeface="Open Sans"/>
              <a:sym typeface="Open Sans"/>
            </a:endParaRPr>
          </a:p>
          <a:p>
            <a:pPr algn="just">
              <a:lnSpc>
                <a:spcPts val="1394"/>
              </a:lnSpc>
            </a:pPr>
            <a:r>
              <a:rPr lang="en-US" sz="996" spc="1">
                <a:solidFill>
                  <a:srgbClr val="000000"/>
                </a:solidFill>
                <a:latin typeface="Open Sans"/>
                <a:ea typeface="Open Sans"/>
                <a:cs typeface="Open Sans"/>
                <a:sym typeface="Open Sans"/>
              </a:rPr>
              <a:t>Adresse du siège social : </a:t>
            </a:r>
            <a:r>
              <a:rPr lang="en-US" sz="996" spc="1">
                <a:solidFill>
                  <a:srgbClr val="808080"/>
                </a:solidFill>
                <a:latin typeface="Open Sans"/>
                <a:ea typeface="Open Sans"/>
                <a:cs typeface="Open Sans"/>
                <a:sym typeface="Open Sans"/>
              </a:rPr>
              <a:t>_______________________________________________________________ </a:t>
            </a:r>
          </a:p>
        </p:txBody>
      </p:sp>
      <p:sp>
        <p:nvSpPr>
          <p:cNvPr id="5" name="TextBox 5"/>
          <p:cNvSpPr txBox="1"/>
          <p:nvPr/>
        </p:nvSpPr>
        <p:spPr>
          <a:xfrm>
            <a:off x="899522" y="6173683"/>
            <a:ext cx="5581554" cy="1421130"/>
          </a:xfrm>
          <a:prstGeom prst="rect">
            <a:avLst/>
          </a:prstGeom>
        </p:spPr>
        <p:txBody>
          <a:bodyPr lIns="0" tIns="0" rIns="0" bIns="0" rtlCol="0" anchor="t">
            <a:spAutoFit/>
          </a:bodyPr>
          <a:lstStyle/>
          <a:p>
            <a:pPr algn="just">
              <a:lnSpc>
                <a:spcPts val="1394"/>
              </a:lnSpc>
            </a:pPr>
            <a:r>
              <a:rPr lang="en-US" sz="995" spc="1">
                <a:solidFill>
                  <a:srgbClr val="000000"/>
                </a:solidFill>
                <a:latin typeface="Open Sans"/>
                <a:ea typeface="Open Sans"/>
                <a:cs typeface="Open Sans"/>
                <a:sym typeface="Open Sans"/>
              </a:rPr>
              <a:t>Déclaration en préfecture : le </a:t>
            </a:r>
            <a:r>
              <a:rPr lang="en-US" sz="995" spc="1">
                <a:solidFill>
                  <a:srgbClr val="808080"/>
                </a:solidFill>
                <a:latin typeface="Open Sans"/>
                <a:ea typeface="Open Sans"/>
                <a:cs typeface="Open Sans"/>
                <a:sym typeface="Open Sans"/>
              </a:rPr>
              <a:t>___</a:t>
            </a:r>
            <a:r>
              <a:rPr lang="en-US" sz="995" spc="1">
                <a:solidFill>
                  <a:srgbClr val="000000"/>
                </a:solidFill>
                <a:latin typeface="Open Sans"/>
                <a:ea typeface="Open Sans"/>
                <a:cs typeface="Open Sans"/>
                <a:sym typeface="Open Sans"/>
              </a:rPr>
              <a:t>/</a:t>
            </a:r>
            <a:r>
              <a:rPr lang="en-US" sz="995" spc="1">
                <a:solidFill>
                  <a:srgbClr val="808080"/>
                </a:solidFill>
                <a:latin typeface="Open Sans"/>
                <a:ea typeface="Open Sans"/>
                <a:cs typeface="Open Sans"/>
                <a:sym typeface="Open Sans"/>
              </a:rPr>
              <a:t>___</a:t>
            </a:r>
            <a:r>
              <a:rPr lang="en-US" sz="995" spc="1">
                <a:solidFill>
                  <a:srgbClr val="000000"/>
                </a:solidFill>
                <a:latin typeface="Open Sans"/>
                <a:ea typeface="Open Sans"/>
                <a:cs typeface="Open Sans"/>
                <a:sym typeface="Open Sans"/>
              </a:rPr>
              <a:t>/</a:t>
            </a:r>
            <a:r>
              <a:rPr lang="en-US" sz="995" spc="1">
                <a:solidFill>
                  <a:srgbClr val="808080"/>
                </a:solidFill>
                <a:latin typeface="Open Sans"/>
                <a:ea typeface="Open Sans"/>
                <a:cs typeface="Open Sans"/>
                <a:sym typeface="Open Sans"/>
              </a:rPr>
              <a:t>______</a:t>
            </a:r>
            <a:r>
              <a:rPr lang="en-US" sz="995" spc="1">
                <a:solidFill>
                  <a:srgbClr val="000000"/>
                </a:solidFill>
                <a:latin typeface="Open Sans"/>
                <a:ea typeface="Open Sans"/>
                <a:cs typeface="Open Sans"/>
                <a:sym typeface="Open Sans"/>
              </a:rPr>
              <a:t>/ </a:t>
            </a:r>
          </a:p>
          <a:p>
            <a:pPr algn="just">
              <a:lnSpc>
                <a:spcPts val="1394"/>
              </a:lnSpc>
            </a:pPr>
            <a:r>
              <a:rPr lang="en-US" sz="995" spc="1">
                <a:solidFill>
                  <a:srgbClr val="000000"/>
                </a:solidFill>
                <a:latin typeface="Open Sans"/>
                <a:ea typeface="Open Sans"/>
                <a:cs typeface="Open Sans"/>
                <a:sym typeface="Open Sans"/>
              </a:rPr>
              <a:t>à </a:t>
            </a:r>
            <a:r>
              <a:rPr lang="en-US" sz="995" spc="1">
                <a:solidFill>
                  <a:srgbClr val="808080"/>
                </a:solidFill>
                <a:latin typeface="Open Sans"/>
                <a:ea typeface="Open Sans"/>
                <a:cs typeface="Open Sans"/>
                <a:sym typeface="Open Sans"/>
              </a:rPr>
              <a:t>__________________________________________ </a:t>
            </a:r>
          </a:p>
          <a:p>
            <a:pPr algn="just">
              <a:lnSpc>
                <a:spcPts val="1394"/>
              </a:lnSpc>
            </a:pPr>
            <a:r>
              <a:rPr lang="en-US" sz="995" spc="1">
                <a:solidFill>
                  <a:srgbClr val="000000"/>
                </a:solidFill>
                <a:latin typeface="Open Sans"/>
                <a:ea typeface="Open Sans"/>
                <a:cs typeface="Open Sans"/>
                <a:sym typeface="Open Sans"/>
              </a:rPr>
              <a:t>Date de publication au Journal officiel :</a:t>
            </a:r>
            <a:r>
              <a:rPr lang="en-US" sz="995" spc="1">
                <a:solidFill>
                  <a:srgbClr val="808080"/>
                </a:solidFill>
                <a:latin typeface="Open Sans"/>
                <a:ea typeface="Open Sans"/>
                <a:cs typeface="Open Sans"/>
                <a:sym typeface="Open Sans"/>
              </a:rPr>
              <a:t> ___</a:t>
            </a:r>
            <a:r>
              <a:rPr lang="en-US" sz="995" spc="1">
                <a:solidFill>
                  <a:srgbClr val="000000"/>
                </a:solidFill>
                <a:latin typeface="Open Sans"/>
                <a:ea typeface="Open Sans"/>
                <a:cs typeface="Open Sans"/>
                <a:sym typeface="Open Sans"/>
              </a:rPr>
              <a:t>/</a:t>
            </a:r>
            <a:r>
              <a:rPr lang="en-US" sz="995" spc="1">
                <a:solidFill>
                  <a:srgbClr val="808080"/>
                </a:solidFill>
                <a:latin typeface="Open Sans"/>
                <a:ea typeface="Open Sans"/>
                <a:cs typeface="Open Sans"/>
                <a:sym typeface="Open Sans"/>
              </a:rPr>
              <a:t>___</a:t>
            </a:r>
            <a:r>
              <a:rPr lang="en-US" sz="995" spc="1">
                <a:solidFill>
                  <a:srgbClr val="000000"/>
                </a:solidFill>
                <a:latin typeface="Open Sans"/>
                <a:ea typeface="Open Sans"/>
                <a:cs typeface="Open Sans"/>
                <a:sym typeface="Open Sans"/>
              </a:rPr>
              <a:t>/</a:t>
            </a:r>
            <a:r>
              <a:rPr lang="en-US" sz="995" spc="1">
                <a:solidFill>
                  <a:srgbClr val="808080"/>
                </a:solidFill>
                <a:latin typeface="Open Sans"/>
                <a:ea typeface="Open Sans"/>
                <a:cs typeface="Open Sans"/>
                <a:sym typeface="Open Sans"/>
              </a:rPr>
              <a:t>______</a:t>
            </a:r>
            <a:r>
              <a:rPr lang="en-US" sz="995" spc="1">
                <a:solidFill>
                  <a:srgbClr val="000000"/>
                </a:solidFill>
                <a:latin typeface="Open Sans"/>
                <a:ea typeface="Open Sans"/>
                <a:cs typeface="Open Sans"/>
                <a:sym typeface="Open Sans"/>
              </a:rPr>
              <a:t>/ </a:t>
            </a:r>
          </a:p>
          <a:p>
            <a:pPr algn="just">
              <a:lnSpc>
                <a:spcPts val="1394"/>
              </a:lnSpc>
            </a:pPr>
            <a:endParaRPr lang="en-US" sz="995" spc="1">
              <a:solidFill>
                <a:srgbClr val="000000"/>
              </a:solidFill>
              <a:latin typeface="Open Sans"/>
              <a:ea typeface="Open Sans"/>
              <a:cs typeface="Open Sans"/>
              <a:sym typeface="Open Sans"/>
            </a:endParaRPr>
          </a:p>
          <a:p>
            <a:pPr algn="just">
              <a:lnSpc>
                <a:spcPts val="1400"/>
              </a:lnSpc>
            </a:pPr>
            <a:r>
              <a:rPr lang="en-US" sz="1000" b="1">
                <a:solidFill>
                  <a:srgbClr val="000000"/>
                </a:solidFill>
                <a:latin typeface="Open Sans Bold"/>
                <a:ea typeface="Open Sans Bold"/>
                <a:cs typeface="Open Sans Bold"/>
                <a:sym typeface="Open Sans Bold"/>
              </a:rPr>
              <a:t>Objet de votre association : </a:t>
            </a:r>
          </a:p>
          <a:p>
            <a:pPr algn="just">
              <a:lnSpc>
                <a:spcPts val="1545"/>
              </a:lnSpc>
            </a:pPr>
            <a:r>
              <a:rPr lang="en-US" sz="1103">
                <a:solidFill>
                  <a:srgbClr val="808080"/>
                </a:solidFill>
                <a:latin typeface="Open Sans"/>
                <a:ea typeface="Open Sans"/>
                <a:cs typeface="Open Sans"/>
                <a:sym typeface="Open Sans"/>
              </a:rPr>
              <a:t>_______________________________________________________________________________ _______________________________________________________________________________ _______________________________________________________________________________</a:t>
            </a:r>
          </a:p>
        </p:txBody>
      </p:sp>
      <p:sp>
        <p:nvSpPr>
          <p:cNvPr id="6" name="TextBox 6"/>
          <p:cNvSpPr txBox="1"/>
          <p:nvPr/>
        </p:nvSpPr>
        <p:spPr>
          <a:xfrm>
            <a:off x="901494" y="8052013"/>
            <a:ext cx="5582716" cy="1708252"/>
          </a:xfrm>
          <a:prstGeom prst="rect">
            <a:avLst/>
          </a:prstGeom>
        </p:spPr>
        <p:txBody>
          <a:bodyPr lIns="0" tIns="0" rIns="0" bIns="0" rtlCol="0" anchor="t">
            <a:spAutoFit/>
          </a:bodyPr>
          <a:lstStyle/>
          <a:p>
            <a:pPr algn="just">
              <a:lnSpc>
                <a:spcPts val="1394"/>
              </a:lnSpc>
            </a:pPr>
            <a:r>
              <a:rPr lang="en-US" sz="995">
                <a:solidFill>
                  <a:srgbClr val="000000"/>
                </a:solidFill>
                <a:latin typeface="Open Sans"/>
                <a:ea typeface="Open Sans"/>
                <a:cs typeface="Open Sans"/>
                <a:sym typeface="Open Sans"/>
              </a:rPr>
              <a:t>Vous indiquerez le nombre de personnes participant à l’activité de votre association de manière bénévole ou rémunérée. S’agissant des personnes salariées, vous indiquerez le nombre de contrats en CDI ainsi que le nombre de contrats à temps partiel. </a:t>
            </a:r>
          </a:p>
          <a:p>
            <a:pPr algn="just">
              <a:lnSpc>
                <a:spcPts val="1394"/>
              </a:lnSpc>
            </a:pPr>
            <a:endParaRPr lang="en-US" sz="995">
              <a:solidFill>
                <a:srgbClr val="000000"/>
              </a:solidFill>
              <a:latin typeface="Open Sans"/>
              <a:ea typeface="Open Sans"/>
              <a:cs typeface="Open Sans"/>
              <a:sym typeface="Open Sans"/>
            </a:endParaRPr>
          </a:p>
          <a:p>
            <a:pPr algn="just">
              <a:lnSpc>
                <a:spcPts val="1394"/>
              </a:lnSpc>
            </a:pPr>
            <a:r>
              <a:rPr lang="en-US" sz="995" b="1">
                <a:solidFill>
                  <a:srgbClr val="000000"/>
                </a:solidFill>
                <a:latin typeface="Open Sans Bold"/>
                <a:ea typeface="Open Sans Bold"/>
                <a:cs typeface="Open Sans Bold"/>
                <a:sym typeface="Open Sans Bold"/>
              </a:rPr>
              <a:t>Bénévoles</a:t>
            </a:r>
            <a:r>
              <a:rPr lang="en-US" sz="995">
                <a:solidFill>
                  <a:srgbClr val="000000"/>
                </a:solidFill>
                <a:latin typeface="Open Sans"/>
                <a:ea typeface="Open Sans"/>
                <a:cs typeface="Open Sans"/>
                <a:sym typeface="Open Sans"/>
              </a:rPr>
              <a:t> :</a:t>
            </a:r>
            <a:r>
              <a:rPr lang="en-US" sz="995">
                <a:solidFill>
                  <a:srgbClr val="808080"/>
                </a:solidFill>
                <a:latin typeface="Open Sans"/>
                <a:ea typeface="Open Sans"/>
                <a:cs typeface="Open Sans"/>
                <a:sym typeface="Open Sans"/>
              </a:rPr>
              <a:t> __________________________________________________ </a:t>
            </a:r>
          </a:p>
          <a:p>
            <a:pPr algn="just">
              <a:lnSpc>
                <a:spcPts val="1394"/>
              </a:lnSpc>
            </a:pPr>
            <a:r>
              <a:rPr lang="en-US" sz="995" b="1">
                <a:solidFill>
                  <a:srgbClr val="000000"/>
                </a:solidFill>
                <a:latin typeface="Open Sans Bold"/>
                <a:ea typeface="Open Sans Bold"/>
                <a:cs typeface="Open Sans Bold"/>
                <a:sym typeface="Open Sans Bold"/>
              </a:rPr>
              <a:t>Nombre total de salariés permanents : </a:t>
            </a:r>
          </a:p>
          <a:p>
            <a:pPr marL="215036" lvl="1" indent="-107518" algn="just">
              <a:lnSpc>
                <a:spcPts val="1394"/>
              </a:lnSpc>
              <a:buFont typeface="Arial"/>
              <a:buChar char="•"/>
            </a:pPr>
            <a:r>
              <a:rPr lang="en-US" sz="995">
                <a:solidFill>
                  <a:srgbClr val="000000"/>
                </a:solidFill>
                <a:latin typeface="Open Sans"/>
                <a:ea typeface="Open Sans"/>
                <a:cs typeface="Open Sans"/>
                <a:sym typeface="Open Sans"/>
              </a:rPr>
              <a:t>Salariés en CDI : </a:t>
            </a:r>
            <a:r>
              <a:rPr lang="en-US" sz="995">
                <a:solidFill>
                  <a:srgbClr val="808080"/>
                </a:solidFill>
                <a:latin typeface="Open Sans"/>
                <a:ea typeface="Open Sans"/>
                <a:cs typeface="Open Sans"/>
                <a:sym typeface="Open Sans"/>
              </a:rPr>
              <a:t>__________________</a:t>
            </a:r>
            <a:r>
              <a:rPr lang="en-US" sz="995">
                <a:solidFill>
                  <a:srgbClr val="000000"/>
                </a:solidFill>
                <a:latin typeface="Open Sans"/>
                <a:ea typeface="Open Sans"/>
                <a:cs typeface="Open Sans"/>
                <a:sym typeface="Open Sans"/>
              </a:rPr>
              <a:t> dont salariés à temps partiel : </a:t>
            </a:r>
            <a:r>
              <a:rPr lang="en-US" sz="995">
                <a:solidFill>
                  <a:srgbClr val="808080"/>
                </a:solidFill>
                <a:latin typeface="Open Sans"/>
                <a:ea typeface="Open Sans"/>
                <a:cs typeface="Open Sans"/>
                <a:sym typeface="Open Sans"/>
              </a:rPr>
              <a:t>________________ </a:t>
            </a:r>
          </a:p>
          <a:p>
            <a:pPr marL="215036" lvl="1" indent="-107518" algn="just">
              <a:lnSpc>
                <a:spcPts val="1394"/>
              </a:lnSpc>
              <a:buFont typeface="Arial"/>
              <a:buChar char="•"/>
            </a:pPr>
            <a:r>
              <a:rPr lang="en-US" sz="995">
                <a:solidFill>
                  <a:srgbClr val="000000"/>
                </a:solidFill>
                <a:latin typeface="Open Sans"/>
                <a:ea typeface="Open Sans"/>
                <a:cs typeface="Open Sans"/>
                <a:sym typeface="Open Sans"/>
              </a:rPr>
              <a:t>Salariés en CDD : </a:t>
            </a:r>
            <a:r>
              <a:rPr lang="en-US" sz="995">
                <a:solidFill>
                  <a:srgbClr val="808080"/>
                </a:solidFill>
                <a:latin typeface="Open Sans"/>
                <a:ea typeface="Open Sans"/>
                <a:cs typeface="Open Sans"/>
                <a:sym typeface="Open Sans"/>
              </a:rPr>
              <a:t>_________________</a:t>
            </a:r>
            <a:r>
              <a:rPr lang="en-US" sz="995">
                <a:solidFill>
                  <a:srgbClr val="000000"/>
                </a:solidFill>
                <a:latin typeface="Open Sans"/>
                <a:ea typeface="Open Sans"/>
                <a:cs typeface="Open Sans"/>
                <a:sym typeface="Open Sans"/>
              </a:rPr>
              <a:t> dont salariés à temps partiel : </a:t>
            </a:r>
            <a:r>
              <a:rPr lang="en-US" sz="995">
                <a:solidFill>
                  <a:srgbClr val="808080"/>
                </a:solidFill>
                <a:latin typeface="Open Sans"/>
                <a:ea typeface="Open Sans"/>
                <a:cs typeface="Open Sans"/>
                <a:sym typeface="Open Sans"/>
              </a:rPr>
              <a:t>________________ </a:t>
            </a:r>
          </a:p>
          <a:p>
            <a:pPr algn="just">
              <a:lnSpc>
                <a:spcPts val="1394"/>
              </a:lnSpc>
            </a:pPr>
            <a:r>
              <a:rPr lang="en-US" sz="995" b="1">
                <a:solidFill>
                  <a:srgbClr val="000000"/>
                </a:solidFill>
                <a:latin typeface="Open Sans Bold"/>
                <a:ea typeface="Open Sans Bold"/>
                <a:cs typeface="Open Sans Bold"/>
                <a:sym typeface="Open Sans Bold"/>
              </a:rPr>
              <a:t>Nombre d’adhérents en 2025 :</a:t>
            </a:r>
            <a:r>
              <a:rPr lang="en-US" sz="995">
                <a:solidFill>
                  <a:srgbClr val="808080"/>
                </a:solidFill>
                <a:latin typeface="Open Sans"/>
                <a:ea typeface="Open Sans"/>
                <a:cs typeface="Open Sans"/>
                <a:sym typeface="Open Sans"/>
              </a:rPr>
              <a:t> _________________________________ </a:t>
            </a:r>
          </a:p>
          <a:p>
            <a:pPr algn="just">
              <a:lnSpc>
                <a:spcPts val="1394"/>
              </a:lnSpc>
            </a:pPr>
            <a:r>
              <a:rPr lang="en-US" sz="996" b="1">
                <a:solidFill>
                  <a:srgbClr val="000000"/>
                </a:solidFill>
                <a:latin typeface="Open Sans Bold"/>
                <a:ea typeface="Open Sans Bold"/>
                <a:cs typeface="Open Sans Bold"/>
                <a:sym typeface="Open Sans Bold"/>
              </a:rPr>
              <a:t>Montant de la cotisation annuelle en 2025 </a:t>
            </a:r>
            <a:r>
              <a:rPr lang="en-US" sz="996">
                <a:solidFill>
                  <a:srgbClr val="000000"/>
                </a:solidFill>
                <a:latin typeface="Open Sans"/>
                <a:ea typeface="Open Sans"/>
                <a:cs typeface="Open Sans"/>
                <a:sym typeface="Open Sans"/>
              </a:rPr>
              <a:t>(à détailler selon les catégories) :</a:t>
            </a:r>
            <a:r>
              <a:rPr lang="en-US" sz="996">
                <a:solidFill>
                  <a:srgbClr val="808080"/>
                </a:solidFill>
                <a:latin typeface="Open Sans"/>
                <a:ea typeface="Open Sans"/>
                <a:cs typeface="Open Sans"/>
                <a:sym typeface="Open Sans"/>
              </a:rPr>
              <a:t> </a:t>
            </a:r>
          </a:p>
        </p:txBody>
      </p:sp>
      <p:sp>
        <p:nvSpPr>
          <p:cNvPr id="7" name="TextBox 7"/>
          <p:cNvSpPr txBox="1"/>
          <p:nvPr/>
        </p:nvSpPr>
        <p:spPr>
          <a:xfrm>
            <a:off x="900179" y="3617706"/>
            <a:ext cx="5581554" cy="2394052"/>
          </a:xfrm>
          <a:prstGeom prst="rect">
            <a:avLst/>
          </a:prstGeom>
        </p:spPr>
        <p:txBody>
          <a:bodyPr lIns="0" tIns="0" rIns="0" bIns="0" rtlCol="0" anchor="t">
            <a:spAutoFit/>
          </a:bodyPr>
          <a:lstStyle/>
          <a:p>
            <a:pPr algn="l">
              <a:lnSpc>
                <a:spcPts val="1394"/>
              </a:lnSpc>
            </a:pPr>
            <a:r>
              <a:rPr lang="en-US" sz="995" b="1" spc="1">
                <a:solidFill>
                  <a:srgbClr val="000000"/>
                </a:solidFill>
                <a:latin typeface="Open Sans Bold"/>
                <a:ea typeface="Open Sans Bold"/>
                <a:cs typeface="Open Sans Bold"/>
                <a:sym typeface="Open Sans Bold"/>
              </a:rPr>
              <a:t>Le représentant légal (le président, ou autre personne désignée par les statuts) </a:t>
            </a:r>
          </a:p>
          <a:p>
            <a:pPr algn="l">
              <a:lnSpc>
                <a:spcPts val="1394"/>
              </a:lnSpc>
            </a:pPr>
            <a:r>
              <a:rPr lang="en-US" sz="995" spc="1">
                <a:solidFill>
                  <a:srgbClr val="000000"/>
                </a:solidFill>
                <a:latin typeface="Open Sans"/>
                <a:ea typeface="Open Sans"/>
                <a:cs typeface="Open Sans"/>
                <a:sym typeface="Open Sans"/>
              </a:rPr>
              <a:t>Nom :</a:t>
            </a:r>
            <a:r>
              <a:rPr lang="en-US" sz="995" spc="1">
                <a:solidFill>
                  <a:srgbClr val="808080"/>
                </a:solidFill>
                <a:latin typeface="Open Sans"/>
                <a:ea typeface="Open Sans"/>
                <a:cs typeface="Open Sans"/>
                <a:sym typeface="Open Sans"/>
              </a:rPr>
              <a:t> ____________________________________ </a:t>
            </a:r>
            <a:r>
              <a:rPr lang="en-US" sz="995" spc="1">
                <a:solidFill>
                  <a:srgbClr val="000000"/>
                </a:solidFill>
                <a:latin typeface="Open Sans"/>
                <a:ea typeface="Open Sans"/>
                <a:cs typeface="Open Sans"/>
                <a:sym typeface="Open Sans"/>
              </a:rPr>
              <a:t>Prénom : </a:t>
            </a:r>
            <a:r>
              <a:rPr lang="en-US" sz="995" spc="1">
                <a:solidFill>
                  <a:srgbClr val="808080"/>
                </a:solidFill>
                <a:latin typeface="Open Sans"/>
                <a:ea typeface="Open Sans"/>
                <a:cs typeface="Open Sans"/>
                <a:sym typeface="Open Sans"/>
              </a:rPr>
              <a:t>___________________________________ </a:t>
            </a:r>
          </a:p>
          <a:p>
            <a:pPr algn="l">
              <a:lnSpc>
                <a:spcPts val="1394"/>
              </a:lnSpc>
            </a:pPr>
            <a:r>
              <a:rPr lang="en-US" sz="995" spc="1">
                <a:solidFill>
                  <a:srgbClr val="000000"/>
                </a:solidFill>
                <a:latin typeface="Open Sans"/>
                <a:ea typeface="Open Sans"/>
                <a:cs typeface="Open Sans"/>
                <a:sym typeface="Open Sans"/>
              </a:rPr>
              <a:t>Téléphone : </a:t>
            </a:r>
          </a:p>
          <a:p>
            <a:pPr algn="l">
              <a:lnSpc>
                <a:spcPts val="1394"/>
              </a:lnSpc>
            </a:pPr>
            <a:r>
              <a:rPr lang="en-US" sz="995" spc="1">
                <a:solidFill>
                  <a:srgbClr val="000000"/>
                </a:solidFill>
                <a:latin typeface="Open Sans"/>
                <a:ea typeface="Open Sans"/>
                <a:cs typeface="Open Sans"/>
                <a:sym typeface="Open Sans"/>
              </a:rPr>
              <a:t>Courriel : ___________________________________________________ </a:t>
            </a:r>
          </a:p>
          <a:p>
            <a:pPr algn="l">
              <a:lnSpc>
                <a:spcPts val="1394"/>
              </a:lnSpc>
            </a:pPr>
            <a:endParaRPr lang="en-US" sz="995" spc="1">
              <a:solidFill>
                <a:srgbClr val="000000"/>
              </a:solidFill>
              <a:latin typeface="Open Sans"/>
              <a:ea typeface="Open Sans"/>
              <a:cs typeface="Open Sans"/>
              <a:sym typeface="Open Sans"/>
            </a:endParaRPr>
          </a:p>
          <a:p>
            <a:pPr algn="l">
              <a:lnSpc>
                <a:spcPts val="1394"/>
              </a:lnSpc>
            </a:pPr>
            <a:r>
              <a:rPr lang="en-US" sz="995" b="1" spc="1">
                <a:solidFill>
                  <a:srgbClr val="000000"/>
                </a:solidFill>
                <a:latin typeface="Open Sans Bold"/>
                <a:ea typeface="Open Sans Bold"/>
                <a:cs typeface="Open Sans Bold"/>
                <a:sym typeface="Open Sans Bold"/>
              </a:rPr>
              <a:t>Le trésorier </a:t>
            </a:r>
          </a:p>
          <a:p>
            <a:pPr algn="l">
              <a:lnSpc>
                <a:spcPts val="1394"/>
              </a:lnSpc>
            </a:pPr>
            <a:r>
              <a:rPr lang="en-US" sz="995" spc="1">
                <a:solidFill>
                  <a:srgbClr val="000000"/>
                </a:solidFill>
                <a:latin typeface="Open Sans"/>
                <a:ea typeface="Open Sans"/>
                <a:cs typeface="Open Sans"/>
                <a:sym typeface="Open Sans"/>
              </a:rPr>
              <a:t>Nom : ___________________________________ Prénom : ____________________________________ </a:t>
            </a:r>
          </a:p>
          <a:p>
            <a:pPr algn="l">
              <a:lnSpc>
                <a:spcPts val="1394"/>
              </a:lnSpc>
            </a:pPr>
            <a:r>
              <a:rPr lang="en-US" sz="995" spc="1">
                <a:solidFill>
                  <a:srgbClr val="000000"/>
                </a:solidFill>
                <a:latin typeface="Open Sans"/>
                <a:ea typeface="Open Sans"/>
                <a:cs typeface="Open Sans"/>
                <a:sym typeface="Open Sans"/>
              </a:rPr>
              <a:t>Téléphone : </a:t>
            </a:r>
          </a:p>
          <a:p>
            <a:pPr algn="l">
              <a:lnSpc>
                <a:spcPts val="1394"/>
              </a:lnSpc>
            </a:pPr>
            <a:r>
              <a:rPr lang="en-US" sz="995" spc="1">
                <a:solidFill>
                  <a:srgbClr val="000000"/>
                </a:solidFill>
                <a:latin typeface="Open Sans"/>
                <a:ea typeface="Open Sans"/>
                <a:cs typeface="Open Sans"/>
                <a:sym typeface="Open Sans"/>
              </a:rPr>
              <a:t>Courriel : ___________________________________________________ </a:t>
            </a:r>
          </a:p>
          <a:p>
            <a:pPr algn="l">
              <a:lnSpc>
                <a:spcPts val="1394"/>
              </a:lnSpc>
            </a:pPr>
            <a:endParaRPr lang="en-US" sz="995" spc="1">
              <a:solidFill>
                <a:srgbClr val="000000"/>
              </a:solidFill>
              <a:latin typeface="Open Sans"/>
              <a:ea typeface="Open Sans"/>
              <a:cs typeface="Open Sans"/>
              <a:sym typeface="Open Sans"/>
            </a:endParaRPr>
          </a:p>
          <a:p>
            <a:pPr algn="l">
              <a:lnSpc>
                <a:spcPts val="1394"/>
              </a:lnSpc>
            </a:pPr>
            <a:r>
              <a:rPr lang="en-US" sz="995" b="1" spc="1">
                <a:solidFill>
                  <a:srgbClr val="000000"/>
                </a:solidFill>
                <a:latin typeface="Open Sans Bold"/>
                <a:ea typeface="Open Sans Bold"/>
                <a:cs typeface="Open Sans Bold"/>
                <a:sym typeface="Open Sans Bold"/>
              </a:rPr>
              <a:t>Le secrétaire </a:t>
            </a:r>
          </a:p>
          <a:p>
            <a:pPr algn="l">
              <a:lnSpc>
                <a:spcPts val="1394"/>
              </a:lnSpc>
            </a:pPr>
            <a:r>
              <a:rPr lang="en-US" sz="995" spc="1">
                <a:solidFill>
                  <a:srgbClr val="000000"/>
                </a:solidFill>
                <a:latin typeface="Open Sans"/>
                <a:ea typeface="Open Sans"/>
                <a:cs typeface="Open Sans"/>
                <a:sym typeface="Open Sans"/>
              </a:rPr>
              <a:t>Nom : ___________________________________ Prénom : ____________________________________ </a:t>
            </a:r>
          </a:p>
          <a:p>
            <a:pPr algn="l">
              <a:lnSpc>
                <a:spcPts val="1394"/>
              </a:lnSpc>
            </a:pPr>
            <a:r>
              <a:rPr lang="en-US" sz="995" spc="1">
                <a:solidFill>
                  <a:srgbClr val="000000"/>
                </a:solidFill>
                <a:latin typeface="Open Sans"/>
                <a:ea typeface="Open Sans"/>
                <a:cs typeface="Open Sans"/>
                <a:sym typeface="Open Sans"/>
              </a:rPr>
              <a:t>Téléphone : </a:t>
            </a:r>
          </a:p>
          <a:p>
            <a:pPr algn="l">
              <a:lnSpc>
                <a:spcPts val="1394"/>
              </a:lnSpc>
            </a:pPr>
            <a:r>
              <a:rPr lang="en-US" sz="996" spc="1">
                <a:solidFill>
                  <a:srgbClr val="000000"/>
                </a:solidFill>
                <a:latin typeface="Open Sans"/>
                <a:ea typeface="Open Sans"/>
                <a:cs typeface="Open Sans"/>
                <a:sym typeface="Open Sans"/>
              </a:rPr>
              <a:t>Courriel : ___________________________________________________ </a:t>
            </a:r>
          </a:p>
        </p:txBody>
      </p:sp>
      <p:sp>
        <p:nvSpPr>
          <p:cNvPr id="8" name="TextBox 8"/>
          <p:cNvSpPr txBox="1"/>
          <p:nvPr/>
        </p:nvSpPr>
        <p:spPr>
          <a:xfrm>
            <a:off x="1618704" y="5690672"/>
            <a:ext cx="1636697" cy="165202"/>
          </a:xfrm>
          <a:prstGeom prst="rect">
            <a:avLst/>
          </a:prstGeom>
        </p:spPr>
        <p:txBody>
          <a:bodyPr lIns="0" tIns="0" rIns="0" bIns="0" rtlCol="0" anchor="t">
            <a:spAutoFit/>
          </a:bodyPr>
          <a:lstStyle/>
          <a:p>
            <a:pPr algn="l">
              <a:lnSpc>
                <a:spcPts val="1394"/>
              </a:lnSpc>
            </a:pP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 </a:t>
            </a:r>
          </a:p>
        </p:txBody>
      </p:sp>
      <p:sp>
        <p:nvSpPr>
          <p:cNvPr id="9" name="TextBox 9"/>
          <p:cNvSpPr txBox="1"/>
          <p:nvPr/>
        </p:nvSpPr>
        <p:spPr>
          <a:xfrm>
            <a:off x="901494" y="1837866"/>
            <a:ext cx="2401524" cy="336652"/>
          </a:xfrm>
          <a:prstGeom prst="rect">
            <a:avLst/>
          </a:prstGeom>
        </p:spPr>
        <p:txBody>
          <a:bodyPr lIns="0" tIns="0" rIns="0" bIns="0" rtlCol="0" anchor="t">
            <a:spAutoFit/>
          </a:bodyPr>
          <a:lstStyle/>
          <a:p>
            <a:pPr algn="l">
              <a:lnSpc>
                <a:spcPts val="1394"/>
              </a:lnSpc>
            </a:pPr>
            <a:r>
              <a:rPr lang="en-US" sz="996" spc="1">
                <a:solidFill>
                  <a:srgbClr val="000000"/>
                </a:solidFill>
                <a:latin typeface="Open Sans"/>
                <a:ea typeface="Open Sans"/>
                <a:cs typeface="Open Sans"/>
                <a:sym typeface="Open Sans"/>
              </a:rPr>
              <a:t>Code postal : </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 </a:t>
            </a:r>
          </a:p>
          <a:p>
            <a:pPr algn="l">
              <a:lnSpc>
                <a:spcPts val="1394"/>
              </a:lnSpc>
            </a:pPr>
            <a:r>
              <a:rPr lang="en-US" sz="996" spc="0">
                <a:solidFill>
                  <a:srgbClr val="000000"/>
                </a:solidFill>
                <a:latin typeface="Open Sans"/>
                <a:ea typeface="Open Sans"/>
                <a:cs typeface="Open Sans"/>
                <a:sym typeface="Open Sans"/>
              </a:rPr>
              <a:t>Téléphone : </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 </a:t>
            </a:r>
          </a:p>
        </p:txBody>
      </p:sp>
      <p:sp>
        <p:nvSpPr>
          <p:cNvPr id="10" name="TextBox 10"/>
          <p:cNvSpPr txBox="1"/>
          <p:nvPr/>
        </p:nvSpPr>
        <p:spPr>
          <a:xfrm>
            <a:off x="3716343" y="1893067"/>
            <a:ext cx="2765895" cy="336652"/>
          </a:xfrm>
          <a:prstGeom prst="rect">
            <a:avLst/>
          </a:prstGeom>
        </p:spPr>
        <p:txBody>
          <a:bodyPr lIns="0" tIns="0" rIns="0" bIns="0" rtlCol="0" anchor="t">
            <a:spAutoFit/>
          </a:bodyPr>
          <a:lstStyle/>
          <a:p>
            <a:pPr algn="l">
              <a:lnSpc>
                <a:spcPts val="1394"/>
              </a:lnSpc>
            </a:pPr>
            <a:r>
              <a:rPr lang="en-US" sz="996" spc="1">
                <a:solidFill>
                  <a:srgbClr val="000000"/>
                </a:solidFill>
                <a:latin typeface="Open Sans"/>
                <a:ea typeface="Open Sans"/>
                <a:cs typeface="Open Sans"/>
                <a:sym typeface="Open Sans"/>
              </a:rPr>
              <a:t>Commune : </a:t>
            </a:r>
            <a:r>
              <a:rPr lang="en-US" sz="996" spc="1">
                <a:solidFill>
                  <a:srgbClr val="808080"/>
                </a:solidFill>
                <a:latin typeface="Open Sans"/>
                <a:ea typeface="Open Sans"/>
                <a:cs typeface="Open Sans"/>
                <a:sym typeface="Open Sans"/>
              </a:rPr>
              <a:t>_______________________________</a:t>
            </a:r>
          </a:p>
          <a:p>
            <a:pPr algn="l">
              <a:lnSpc>
                <a:spcPts val="1394"/>
              </a:lnSpc>
            </a:pPr>
            <a:r>
              <a:rPr lang="en-US" sz="996" spc="0">
                <a:solidFill>
                  <a:srgbClr val="000000"/>
                </a:solidFill>
                <a:latin typeface="Open Sans"/>
                <a:ea typeface="Open Sans"/>
                <a:cs typeface="Open Sans"/>
                <a:sym typeface="Open Sans"/>
              </a:rPr>
              <a:t>Télécopie : </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a:t>
            </a:r>
            <a:r>
              <a:rPr lang="en-US" sz="996" spc="0">
                <a:solidFill>
                  <a:srgbClr val="808080"/>
                </a:solidFill>
                <a:latin typeface="Open Sans"/>
                <a:ea typeface="Open Sans"/>
                <a:cs typeface="Open Sans"/>
                <a:sym typeface="Open Sans"/>
              </a:rPr>
              <a:t>__</a:t>
            </a:r>
            <a:r>
              <a:rPr lang="en-US" sz="996" spc="0">
                <a:solidFill>
                  <a:srgbClr val="000000"/>
                </a:solidFill>
                <a:latin typeface="Open Sans"/>
                <a:ea typeface="Open Sans"/>
                <a:cs typeface="Open Sans"/>
                <a:sym typeface="Open Sans"/>
              </a:rPr>
              <a:t>/ </a:t>
            </a:r>
          </a:p>
        </p:txBody>
      </p:sp>
      <p:sp>
        <p:nvSpPr>
          <p:cNvPr id="11" name="TextBox 11"/>
          <p:cNvSpPr txBox="1"/>
          <p:nvPr/>
        </p:nvSpPr>
        <p:spPr>
          <a:xfrm>
            <a:off x="899522" y="2203093"/>
            <a:ext cx="5582716" cy="851002"/>
          </a:xfrm>
          <a:prstGeom prst="rect">
            <a:avLst/>
          </a:prstGeom>
        </p:spPr>
        <p:txBody>
          <a:bodyPr lIns="0" tIns="0" rIns="0" bIns="0" rtlCol="0" anchor="t">
            <a:spAutoFit/>
          </a:bodyPr>
          <a:lstStyle/>
          <a:p>
            <a:pPr algn="l">
              <a:lnSpc>
                <a:spcPts val="1394"/>
              </a:lnSpc>
            </a:pPr>
            <a:r>
              <a:rPr lang="en-US" sz="996" spc="3">
                <a:solidFill>
                  <a:srgbClr val="000000"/>
                </a:solidFill>
                <a:latin typeface="Open Sans"/>
                <a:ea typeface="Open Sans"/>
                <a:cs typeface="Open Sans"/>
                <a:sym typeface="Open Sans"/>
              </a:rPr>
              <a:t>Courriel :</a:t>
            </a:r>
            <a:r>
              <a:rPr lang="en-US" sz="996" spc="3">
                <a:solidFill>
                  <a:srgbClr val="808080"/>
                </a:solidFill>
                <a:latin typeface="Open Sans"/>
                <a:ea typeface="Open Sans"/>
                <a:cs typeface="Open Sans"/>
                <a:sym typeface="Open Sans"/>
              </a:rPr>
              <a:t> ___________________________________________________ </a:t>
            </a:r>
          </a:p>
          <a:p>
            <a:pPr algn="l">
              <a:lnSpc>
                <a:spcPts val="1394"/>
              </a:lnSpc>
            </a:pPr>
            <a:r>
              <a:rPr lang="en-US" sz="996" spc="4">
                <a:solidFill>
                  <a:srgbClr val="000000"/>
                </a:solidFill>
                <a:latin typeface="Open Sans"/>
                <a:ea typeface="Open Sans"/>
                <a:cs typeface="Open Sans"/>
                <a:sym typeface="Open Sans"/>
              </a:rPr>
              <a:t>Site internet : www.</a:t>
            </a:r>
            <a:r>
              <a:rPr lang="en-US" sz="996" spc="4">
                <a:solidFill>
                  <a:srgbClr val="808080"/>
                </a:solidFill>
                <a:latin typeface="Open Sans"/>
                <a:ea typeface="Open Sans"/>
                <a:cs typeface="Open Sans"/>
                <a:sym typeface="Open Sans"/>
              </a:rPr>
              <a:t>________________________________________ </a:t>
            </a:r>
          </a:p>
          <a:p>
            <a:pPr algn="l">
              <a:lnSpc>
                <a:spcPts val="1394"/>
              </a:lnSpc>
            </a:pPr>
            <a:r>
              <a:rPr lang="en-US" sz="995">
                <a:solidFill>
                  <a:srgbClr val="000000"/>
                </a:solidFill>
                <a:latin typeface="Open Sans"/>
                <a:ea typeface="Open Sans"/>
                <a:cs typeface="Open Sans"/>
                <a:sym typeface="Open Sans"/>
              </a:rPr>
              <a:t>Numéro SIREN </a:t>
            </a:r>
            <a:r>
              <a:rPr lang="en-US" sz="995" b="1">
                <a:solidFill>
                  <a:srgbClr val="D43436"/>
                </a:solidFill>
                <a:latin typeface="Open Sans Bold"/>
                <a:ea typeface="Open Sans Bold"/>
                <a:cs typeface="Open Sans Bold"/>
                <a:sym typeface="Open Sans Bold"/>
              </a:rPr>
              <a:t>OBLIGATOIRE</a:t>
            </a:r>
            <a:r>
              <a:rPr lang="en-US" sz="995">
                <a:solidFill>
                  <a:srgbClr val="000000"/>
                </a:solidFill>
                <a:latin typeface="Open Sans"/>
                <a:ea typeface="Open Sans"/>
                <a:cs typeface="Open Sans"/>
                <a:sym typeface="Open Sans"/>
              </a:rPr>
              <a:t> : </a:t>
            </a:r>
            <a:r>
              <a:rPr lang="en-US" sz="995">
                <a:solidFill>
                  <a:srgbClr val="808080"/>
                </a:solidFill>
                <a:latin typeface="Open Sans"/>
                <a:ea typeface="Open Sans"/>
                <a:cs typeface="Open Sans"/>
                <a:sym typeface="Open Sans"/>
              </a:rPr>
              <a:t>____________________________________________ </a:t>
            </a:r>
          </a:p>
          <a:p>
            <a:pPr algn="l">
              <a:lnSpc>
                <a:spcPts val="1394"/>
              </a:lnSpc>
            </a:pPr>
            <a:endParaRPr lang="en-US" sz="995">
              <a:solidFill>
                <a:srgbClr val="808080"/>
              </a:solidFill>
              <a:latin typeface="Open Sans"/>
              <a:ea typeface="Open Sans"/>
              <a:cs typeface="Open Sans"/>
              <a:sym typeface="Open Sans"/>
            </a:endParaRPr>
          </a:p>
          <a:p>
            <a:pPr algn="l">
              <a:lnSpc>
                <a:spcPts val="1394"/>
              </a:lnSpc>
            </a:pPr>
            <a:r>
              <a:rPr lang="en-US" sz="996" spc="0">
                <a:solidFill>
                  <a:srgbClr val="000000"/>
                </a:solidFill>
                <a:latin typeface="Open Sans"/>
                <a:ea typeface="Open Sans"/>
                <a:cs typeface="Open Sans"/>
                <a:sym typeface="Open Sans"/>
              </a:rPr>
              <a:t>Adresse de correspondance, si différente : ______________________________________________</a:t>
            </a:r>
          </a:p>
        </p:txBody>
      </p:sp>
      <p:sp>
        <p:nvSpPr>
          <p:cNvPr id="12" name="TextBox 12"/>
          <p:cNvSpPr txBox="1"/>
          <p:nvPr/>
        </p:nvSpPr>
        <p:spPr>
          <a:xfrm>
            <a:off x="899522" y="3035044"/>
            <a:ext cx="1854146" cy="165202"/>
          </a:xfrm>
          <a:prstGeom prst="rect">
            <a:avLst/>
          </a:prstGeom>
        </p:spPr>
        <p:txBody>
          <a:bodyPr lIns="0" tIns="0" rIns="0" bIns="0" rtlCol="0" anchor="t">
            <a:spAutoFit/>
          </a:bodyPr>
          <a:lstStyle/>
          <a:p>
            <a:pPr algn="l">
              <a:lnSpc>
                <a:spcPts val="1394"/>
              </a:lnSpc>
            </a:pPr>
            <a:r>
              <a:rPr lang="en-US" sz="996" spc="1">
                <a:solidFill>
                  <a:srgbClr val="000000"/>
                </a:solidFill>
                <a:latin typeface="Open Sans"/>
                <a:ea typeface="Open Sans"/>
                <a:cs typeface="Open Sans"/>
                <a:sym typeface="Open Sans"/>
              </a:rPr>
              <a:t>Code postal : </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 </a:t>
            </a:r>
          </a:p>
        </p:txBody>
      </p:sp>
      <p:sp>
        <p:nvSpPr>
          <p:cNvPr id="13" name="TextBox 13"/>
          <p:cNvSpPr txBox="1"/>
          <p:nvPr/>
        </p:nvSpPr>
        <p:spPr>
          <a:xfrm>
            <a:off x="3086411" y="3035044"/>
            <a:ext cx="3296373" cy="165202"/>
          </a:xfrm>
          <a:prstGeom prst="rect">
            <a:avLst/>
          </a:prstGeom>
        </p:spPr>
        <p:txBody>
          <a:bodyPr lIns="0" tIns="0" rIns="0" bIns="0" rtlCol="0" anchor="t">
            <a:spAutoFit/>
          </a:bodyPr>
          <a:lstStyle/>
          <a:p>
            <a:pPr algn="l">
              <a:lnSpc>
                <a:spcPts val="1394"/>
              </a:lnSpc>
            </a:pPr>
            <a:r>
              <a:rPr lang="en-US" sz="996" spc="1">
                <a:solidFill>
                  <a:srgbClr val="000000"/>
                </a:solidFill>
                <a:latin typeface="Open Sans"/>
                <a:ea typeface="Open Sans"/>
                <a:cs typeface="Open Sans"/>
                <a:sym typeface="Open Sans"/>
              </a:rPr>
              <a:t>Commune : </a:t>
            </a:r>
            <a:r>
              <a:rPr lang="en-US" sz="996" spc="1">
                <a:solidFill>
                  <a:srgbClr val="808080"/>
                </a:solidFill>
                <a:latin typeface="Open Sans"/>
                <a:ea typeface="Open Sans"/>
                <a:cs typeface="Open Sans"/>
                <a:sym typeface="Open Sans"/>
              </a:rPr>
              <a:t>_______________________________________</a:t>
            </a:r>
          </a:p>
        </p:txBody>
      </p:sp>
      <p:sp>
        <p:nvSpPr>
          <p:cNvPr id="14" name="TextBox 14"/>
          <p:cNvSpPr txBox="1"/>
          <p:nvPr/>
        </p:nvSpPr>
        <p:spPr>
          <a:xfrm>
            <a:off x="901998" y="7709113"/>
            <a:ext cx="3147061" cy="257175"/>
          </a:xfrm>
          <a:prstGeom prst="rect">
            <a:avLst/>
          </a:prstGeom>
        </p:spPr>
        <p:txBody>
          <a:bodyPr lIns="0" tIns="0" rIns="0" bIns="0" rtlCol="0" anchor="t">
            <a:spAutoFit/>
          </a:bodyPr>
          <a:lstStyle/>
          <a:p>
            <a:pPr algn="l">
              <a:lnSpc>
                <a:spcPts val="2100"/>
              </a:lnSpc>
            </a:pPr>
            <a:r>
              <a:rPr lang="en-US" sz="1500" b="1">
                <a:solidFill>
                  <a:srgbClr val="2561A7"/>
                </a:solidFill>
                <a:latin typeface="Open Sans Bold"/>
                <a:ea typeface="Open Sans Bold"/>
                <a:cs typeface="Open Sans Bold"/>
                <a:sym typeface="Open Sans Bold"/>
              </a:rPr>
              <a:t>Moyens humains de l’association </a:t>
            </a:r>
          </a:p>
        </p:txBody>
      </p:sp>
      <p:sp>
        <p:nvSpPr>
          <p:cNvPr id="15" name="TextBox 15"/>
          <p:cNvSpPr txBox="1"/>
          <p:nvPr/>
        </p:nvSpPr>
        <p:spPr>
          <a:xfrm>
            <a:off x="899522" y="3314546"/>
            <a:ext cx="3834571" cy="257175"/>
          </a:xfrm>
          <a:prstGeom prst="rect">
            <a:avLst/>
          </a:prstGeom>
        </p:spPr>
        <p:txBody>
          <a:bodyPr lIns="0" tIns="0" rIns="0" bIns="0" rtlCol="0" anchor="t">
            <a:spAutoFit/>
          </a:bodyPr>
          <a:lstStyle/>
          <a:p>
            <a:pPr algn="l">
              <a:lnSpc>
                <a:spcPts val="2100"/>
              </a:lnSpc>
            </a:pPr>
            <a:r>
              <a:rPr lang="en-US" sz="1500" b="1">
                <a:solidFill>
                  <a:srgbClr val="2561A7"/>
                </a:solidFill>
                <a:latin typeface="Open Sans Bold"/>
                <a:ea typeface="Open Sans Bold"/>
                <a:cs typeface="Open Sans Bold"/>
                <a:sym typeface="Open Sans Bold"/>
              </a:rPr>
              <a:t>Identification des membres du bureau </a:t>
            </a:r>
          </a:p>
        </p:txBody>
      </p:sp>
      <p:sp>
        <p:nvSpPr>
          <p:cNvPr id="16" name="TextBox 16"/>
          <p:cNvSpPr txBox="1"/>
          <p:nvPr/>
        </p:nvSpPr>
        <p:spPr>
          <a:xfrm>
            <a:off x="835857" y="769357"/>
            <a:ext cx="5760972" cy="247650"/>
          </a:xfrm>
          <a:prstGeom prst="rect">
            <a:avLst/>
          </a:prstGeom>
        </p:spPr>
        <p:txBody>
          <a:bodyPr lIns="0" tIns="0" rIns="0" bIns="0" rtlCol="0" anchor="t">
            <a:spAutoFit/>
          </a:bodyPr>
          <a:lstStyle/>
          <a:p>
            <a:pPr algn="just">
              <a:lnSpc>
                <a:spcPts val="2099"/>
              </a:lnSpc>
            </a:pPr>
            <a:r>
              <a:rPr lang="en-US" sz="1499" b="1" spc="151">
                <a:solidFill>
                  <a:srgbClr val="0070C0"/>
                </a:solidFill>
                <a:latin typeface="Montserrat Heavy"/>
                <a:ea typeface="Montserrat Heavy"/>
                <a:cs typeface="Montserrat Heavy"/>
                <a:sym typeface="Montserrat Heavy"/>
              </a:rPr>
              <a:t>Présentation de l’association </a:t>
            </a:r>
          </a:p>
        </p:txBody>
      </p:sp>
      <p:sp>
        <p:nvSpPr>
          <p:cNvPr id="17" name="TextBox 17"/>
          <p:cNvSpPr txBox="1"/>
          <p:nvPr/>
        </p:nvSpPr>
        <p:spPr>
          <a:xfrm>
            <a:off x="1618704" y="3979196"/>
            <a:ext cx="1636697" cy="165202"/>
          </a:xfrm>
          <a:prstGeom prst="rect">
            <a:avLst/>
          </a:prstGeom>
        </p:spPr>
        <p:txBody>
          <a:bodyPr lIns="0" tIns="0" rIns="0" bIns="0" rtlCol="0" anchor="t">
            <a:spAutoFit/>
          </a:bodyPr>
          <a:lstStyle/>
          <a:p>
            <a:pPr algn="l">
              <a:lnSpc>
                <a:spcPts val="1394"/>
              </a:lnSpc>
            </a:pP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 </a:t>
            </a:r>
          </a:p>
        </p:txBody>
      </p:sp>
      <p:sp>
        <p:nvSpPr>
          <p:cNvPr id="18" name="TextBox 18"/>
          <p:cNvSpPr txBox="1"/>
          <p:nvPr/>
        </p:nvSpPr>
        <p:spPr>
          <a:xfrm>
            <a:off x="1618704" y="4834934"/>
            <a:ext cx="1636697" cy="165202"/>
          </a:xfrm>
          <a:prstGeom prst="rect">
            <a:avLst/>
          </a:prstGeom>
        </p:spPr>
        <p:txBody>
          <a:bodyPr lIns="0" tIns="0" rIns="0" bIns="0" rtlCol="0" anchor="t">
            <a:spAutoFit/>
          </a:bodyPr>
          <a:lstStyle/>
          <a:p>
            <a:pPr algn="l">
              <a:lnSpc>
                <a:spcPts val="1394"/>
              </a:lnSpc>
            </a:pP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a:t>
            </a:r>
            <a:r>
              <a:rPr lang="en-US" sz="996" spc="1">
                <a:solidFill>
                  <a:srgbClr val="808080"/>
                </a:solidFill>
                <a:latin typeface="Open Sans"/>
                <a:ea typeface="Open Sans"/>
                <a:cs typeface="Open Sans"/>
                <a:sym typeface="Open Sans"/>
              </a:rPr>
              <a:t>__</a:t>
            </a:r>
            <a:r>
              <a:rPr lang="en-US" sz="996" spc="1">
                <a:solidFill>
                  <a:srgbClr val="000000"/>
                </a:solidFill>
                <a:latin typeface="Open Sans"/>
                <a:ea typeface="Open Sans"/>
                <a:cs typeface="Open Sans"/>
                <a:sym typeface="Open San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1080" y="3576828"/>
            <a:ext cx="821436" cy="9144"/>
            <a:chOff x="0" y="0"/>
            <a:chExt cx="821436" cy="9144"/>
          </a:xfrm>
        </p:grpSpPr>
        <p:sp>
          <p:nvSpPr>
            <p:cNvPr id="3" name="Freeform 3"/>
            <p:cNvSpPr/>
            <p:nvPr/>
          </p:nvSpPr>
          <p:spPr>
            <a:xfrm>
              <a:off x="0" y="0"/>
              <a:ext cx="821436" cy="9144"/>
            </a:xfrm>
            <a:custGeom>
              <a:avLst/>
              <a:gdLst/>
              <a:ahLst/>
              <a:cxnLst/>
              <a:rect l="l" t="t" r="r" b="b"/>
              <a:pathLst>
                <a:path w="821436" h="9144">
                  <a:moveTo>
                    <a:pt x="0" y="9144"/>
                  </a:moveTo>
                  <a:lnTo>
                    <a:pt x="821436" y="9144"/>
                  </a:lnTo>
                  <a:lnTo>
                    <a:pt x="821436" y="0"/>
                  </a:lnTo>
                  <a:lnTo>
                    <a:pt x="0" y="0"/>
                  </a:lnTo>
                  <a:close/>
                </a:path>
              </a:pathLst>
            </a:custGeom>
            <a:solidFill>
              <a:srgbClr val="000000"/>
            </a:solidFill>
          </p:spPr>
        </p:sp>
      </p:grpSp>
      <p:sp>
        <p:nvSpPr>
          <p:cNvPr id="4" name="TextBox 4"/>
          <p:cNvSpPr txBox="1"/>
          <p:nvPr/>
        </p:nvSpPr>
        <p:spPr>
          <a:xfrm>
            <a:off x="901494" y="1152332"/>
            <a:ext cx="5579777" cy="1882585"/>
          </a:xfrm>
          <a:prstGeom prst="rect">
            <a:avLst/>
          </a:prstGeom>
        </p:spPr>
        <p:txBody>
          <a:bodyPr lIns="0" tIns="0" rIns="0" bIns="0" rtlCol="0" anchor="t">
            <a:spAutoFit/>
          </a:bodyPr>
          <a:lstStyle/>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Un courrier de demande de subvention </a:t>
            </a:r>
          </a:p>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Statuts de l’association et récépissé de déclaration d’inscription au Journal Officiel (uniquement s’il s’agit d’une première demande de subvention auprès de la CCLTB ou si des modifications sont intervenues depuis la demande précédente). </a:t>
            </a:r>
          </a:p>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Le procès-verbal de l’Assemblée Générale relative à l’élection des membres du bureau </a:t>
            </a:r>
          </a:p>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Dernier rapport d’activités. </a:t>
            </a:r>
          </a:p>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Dernier bilan financier de l’association </a:t>
            </a:r>
          </a:p>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Relevé d’Identitaire Bancaire. </a:t>
            </a:r>
          </a:p>
          <a:p>
            <a:pPr marL="238354" lvl="1" indent="-119177" algn="just">
              <a:lnSpc>
                <a:spcPts val="1351"/>
              </a:lnSpc>
              <a:buFont typeface="Arial"/>
              <a:buChar char="•"/>
            </a:pPr>
            <a:r>
              <a:rPr lang="en-US" sz="1104" spc="1">
                <a:solidFill>
                  <a:srgbClr val="000000"/>
                </a:solidFill>
                <a:latin typeface="Open Sans"/>
                <a:ea typeface="Open Sans"/>
                <a:cs typeface="Open Sans"/>
                <a:sym typeface="Open Sans"/>
              </a:rPr>
              <a:t>Budget prévisionnel du projet </a:t>
            </a:r>
          </a:p>
          <a:p>
            <a:pPr marL="238354" lvl="1" indent="-119177" algn="just">
              <a:lnSpc>
                <a:spcPts val="1351"/>
              </a:lnSpc>
              <a:buFont typeface="Arial"/>
              <a:buChar char="•"/>
            </a:pPr>
            <a:r>
              <a:rPr lang="en-US" sz="1103" spc="1">
                <a:solidFill>
                  <a:srgbClr val="000000"/>
                </a:solidFill>
                <a:latin typeface="Open Sans"/>
                <a:ea typeface="Open Sans"/>
                <a:cs typeface="Open Sans"/>
                <a:sym typeface="Open Sans"/>
              </a:rPr>
              <a:t>Numéro SIREN</a:t>
            </a:r>
          </a:p>
        </p:txBody>
      </p:sp>
      <p:sp>
        <p:nvSpPr>
          <p:cNvPr id="5" name="TextBox 5"/>
          <p:cNvSpPr txBox="1"/>
          <p:nvPr/>
        </p:nvSpPr>
        <p:spPr>
          <a:xfrm>
            <a:off x="900684" y="3474834"/>
            <a:ext cx="5905586" cy="355948"/>
          </a:xfrm>
          <a:prstGeom prst="rect">
            <a:avLst/>
          </a:prstGeom>
        </p:spPr>
        <p:txBody>
          <a:bodyPr lIns="0" tIns="0" rIns="0" bIns="0" rtlCol="0" anchor="t">
            <a:spAutoFit/>
          </a:bodyPr>
          <a:lstStyle/>
          <a:p>
            <a:pPr algn="just">
              <a:lnSpc>
                <a:spcPts val="976"/>
              </a:lnSpc>
            </a:pPr>
            <a:r>
              <a:rPr lang="en-US" sz="803">
                <a:solidFill>
                  <a:srgbClr val="000000"/>
                </a:solidFill>
                <a:latin typeface="Open Sans"/>
                <a:ea typeface="Open Sans"/>
                <a:cs typeface="Open Sans"/>
                <a:sym typeface="Open Sans"/>
              </a:rPr>
              <a:t>(*) </a:t>
            </a:r>
            <a:r>
              <a:rPr lang="en-US" sz="803" b="1">
                <a:solidFill>
                  <a:srgbClr val="000000"/>
                </a:solidFill>
                <a:latin typeface="Open Sans Bold"/>
                <a:ea typeface="Open Sans Bold"/>
                <a:cs typeface="Open Sans Bold"/>
                <a:sym typeface="Open Sans Bold"/>
              </a:rPr>
              <a:t>I M P O R T A N T </a:t>
            </a:r>
            <a:r>
              <a:rPr lang="en-US" sz="803">
                <a:solidFill>
                  <a:srgbClr val="000000"/>
                </a:solidFill>
                <a:latin typeface="Open Sans"/>
                <a:ea typeface="Open Sans"/>
                <a:cs typeface="Open Sans"/>
                <a:sym typeface="Open Sans"/>
              </a:rPr>
              <a:t>: la loi n° 2000-321 du 12 avril 2000 rend obligatoire la transmission d’un compte-rendu financier à l’administration qui a versé la subvention dans les six mois suivant la fin de l’exercice pour lequel elle a été attribuée, y compris dans le cas où le renouvellement de la subvention n’est pas demandé. </a:t>
            </a:r>
          </a:p>
        </p:txBody>
      </p:sp>
      <p:sp>
        <p:nvSpPr>
          <p:cNvPr id="6" name="Freeform 6"/>
          <p:cNvSpPr/>
          <p:nvPr/>
        </p:nvSpPr>
        <p:spPr>
          <a:xfrm>
            <a:off x="901494" y="9608449"/>
            <a:ext cx="6660137" cy="848992"/>
          </a:xfrm>
          <a:custGeom>
            <a:avLst/>
            <a:gdLst/>
            <a:ahLst/>
            <a:cxnLst/>
            <a:rect l="l" t="t" r="r" b="b"/>
            <a:pathLst>
              <a:path w="6660137" h="848992">
                <a:moveTo>
                  <a:pt x="0" y="0"/>
                </a:moveTo>
                <a:lnTo>
                  <a:pt x="6660137" y="0"/>
                </a:lnTo>
                <a:lnTo>
                  <a:pt x="6660137" y="848992"/>
                </a:lnTo>
                <a:lnTo>
                  <a:pt x="0" y="848992"/>
                </a:lnTo>
                <a:lnTo>
                  <a:pt x="0" y="0"/>
                </a:lnTo>
                <a:close/>
              </a:path>
            </a:pathLst>
          </a:custGeom>
          <a:blipFill>
            <a:blip r:embed="rId2"/>
            <a:stretch>
              <a:fillRect r="-13267"/>
            </a:stretch>
          </a:blipFill>
        </p:spPr>
      </p:sp>
      <p:sp>
        <p:nvSpPr>
          <p:cNvPr id="7" name="Freeform 7"/>
          <p:cNvSpPr/>
          <p:nvPr/>
        </p:nvSpPr>
        <p:spPr>
          <a:xfrm>
            <a:off x="756000" y="756000"/>
            <a:ext cx="5962650" cy="304800"/>
          </a:xfrm>
          <a:custGeom>
            <a:avLst/>
            <a:gdLst/>
            <a:ahLst/>
            <a:cxnLst/>
            <a:rect l="l" t="t" r="r" b="b"/>
            <a:pathLst>
              <a:path w="5962650" h="304800">
                <a:moveTo>
                  <a:pt x="0" y="0"/>
                </a:moveTo>
                <a:lnTo>
                  <a:pt x="5962650" y="0"/>
                </a:lnTo>
                <a:lnTo>
                  <a:pt x="5962650" y="304800"/>
                </a:lnTo>
                <a:lnTo>
                  <a:pt x="0" y="30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856839" y="770287"/>
            <a:ext cx="5760972" cy="247650"/>
          </a:xfrm>
          <a:prstGeom prst="rect">
            <a:avLst/>
          </a:prstGeom>
        </p:spPr>
        <p:txBody>
          <a:bodyPr lIns="0" tIns="0" rIns="0" bIns="0" rtlCol="0" anchor="t">
            <a:spAutoFit/>
          </a:bodyPr>
          <a:lstStyle/>
          <a:p>
            <a:pPr algn="just">
              <a:lnSpc>
                <a:spcPts val="2099"/>
              </a:lnSpc>
            </a:pPr>
            <a:r>
              <a:rPr lang="en-US" sz="1499" b="1" spc="151">
                <a:solidFill>
                  <a:srgbClr val="0070C0"/>
                </a:solidFill>
                <a:latin typeface="Montserrat Heavy"/>
                <a:ea typeface="Montserrat Heavy"/>
                <a:cs typeface="Montserrat Heavy"/>
                <a:sym typeface="Montserrat Heavy"/>
              </a:rPr>
              <a:t>Pièces à joindre au dossier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1494" y="1575352"/>
            <a:ext cx="1094527"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Nouvelle action</a:t>
            </a:r>
          </a:p>
        </p:txBody>
      </p:sp>
      <p:sp>
        <p:nvSpPr>
          <p:cNvPr id="3" name="TextBox 3"/>
          <p:cNvSpPr txBox="1"/>
          <p:nvPr/>
        </p:nvSpPr>
        <p:spPr>
          <a:xfrm>
            <a:off x="900427" y="2512989"/>
            <a:ext cx="1771402" cy="616997"/>
          </a:xfrm>
          <a:prstGeom prst="rect">
            <a:avLst/>
          </a:prstGeom>
        </p:spPr>
        <p:txBody>
          <a:bodyPr lIns="0" tIns="0" rIns="0" bIns="0" rtlCol="0" anchor="t">
            <a:spAutoFit/>
          </a:bodyPr>
          <a:lstStyle/>
          <a:p>
            <a:pPr algn="just">
              <a:lnSpc>
                <a:spcPts val="2691"/>
              </a:lnSpc>
            </a:pPr>
            <a:r>
              <a:rPr lang="en-US" sz="1104">
                <a:solidFill>
                  <a:srgbClr val="000000"/>
                </a:solidFill>
                <a:latin typeface="Open Sans"/>
                <a:ea typeface="Open Sans"/>
                <a:cs typeface="Open Sans"/>
                <a:sym typeface="Open Sans"/>
              </a:rPr>
              <a:t>Intitulé : </a:t>
            </a:r>
          </a:p>
          <a:p>
            <a:pPr algn="l">
              <a:lnSpc>
                <a:spcPts val="2691"/>
              </a:lnSpc>
            </a:pPr>
            <a:r>
              <a:rPr lang="en-US" sz="1103">
                <a:solidFill>
                  <a:srgbClr val="000000"/>
                </a:solidFill>
                <a:latin typeface="Open Sans"/>
                <a:ea typeface="Open Sans"/>
                <a:cs typeface="Open Sans"/>
                <a:sym typeface="Open Sans"/>
              </a:rPr>
              <a:t>Objectifs de l’action : </a:t>
            </a:r>
          </a:p>
        </p:txBody>
      </p:sp>
      <p:sp>
        <p:nvSpPr>
          <p:cNvPr id="4" name="TextBox 4"/>
          <p:cNvSpPr txBox="1"/>
          <p:nvPr/>
        </p:nvSpPr>
        <p:spPr>
          <a:xfrm>
            <a:off x="1129360" y="3713159"/>
            <a:ext cx="2926517" cy="181508"/>
          </a:xfrm>
          <a:prstGeom prst="rect">
            <a:avLst/>
          </a:prstGeom>
        </p:spPr>
        <p:txBody>
          <a:bodyPr lIns="0" tIns="0" rIns="0" bIns="0" rtlCol="0" anchor="t">
            <a:spAutoFit/>
          </a:bodyPr>
          <a:lstStyle/>
          <a:p>
            <a:pPr marL="238354" lvl="1" indent="-119177" algn="l">
              <a:lnSpc>
                <a:spcPts val="1545"/>
              </a:lnSpc>
              <a:buFont typeface="Arial"/>
              <a:buChar char="•"/>
            </a:pPr>
            <a:r>
              <a:rPr lang="en-US" sz="1103">
                <a:solidFill>
                  <a:srgbClr val="000000"/>
                </a:solidFill>
                <a:latin typeface="Open Sans"/>
                <a:ea typeface="Open Sans"/>
                <a:cs typeface="Open Sans"/>
                <a:sym typeface="Open Sans"/>
              </a:rPr>
              <a:t>A quel(s) besoin(s) cela répond-il ?</a:t>
            </a:r>
          </a:p>
        </p:txBody>
      </p:sp>
      <p:sp>
        <p:nvSpPr>
          <p:cNvPr id="5" name="TextBox 5"/>
          <p:cNvSpPr txBox="1"/>
          <p:nvPr/>
        </p:nvSpPr>
        <p:spPr>
          <a:xfrm>
            <a:off x="900427" y="5928951"/>
            <a:ext cx="3918109"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Description de l’action (voir également page suivante) : </a:t>
            </a:r>
          </a:p>
        </p:txBody>
      </p:sp>
      <p:sp>
        <p:nvSpPr>
          <p:cNvPr id="6" name="TextBox 6"/>
          <p:cNvSpPr txBox="1"/>
          <p:nvPr/>
        </p:nvSpPr>
        <p:spPr>
          <a:xfrm>
            <a:off x="2701204" y="1575352"/>
            <a:ext cx="2070811"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Renouvellement d’une action</a:t>
            </a:r>
          </a:p>
        </p:txBody>
      </p:sp>
      <p:sp>
        <p:nvSpPr>
          <p:cNvPr id="7" name="TextBox 7"/>
          <p:cNvSpPr txBox="1"/>
          <p:nvPr/>
        </p:nvSpPr>
        <p:spPr>
          <a:xfrm>
            <a:off x="1129360" y="4740040"/>
            <a:ext cx="4383998" cy="181508"/>
          </a:xfrm>
          <a:prstGeom prst="rect">
            <a:avLst/>
          </a:prstGeom>
        </p:spPr>
        <p:txBody>
          <a:bodyPr lIns="0" tIns="0" rIns="0" bIns="0" rtlCol="0" anchor="t">
            <a:spAutoFit/>
          </a:bodyPr>
          <a:lstStyle/>
          <a:p>
            <a:pPr marL="238354" lvl="1" indent="-119177" algn="l">
              <a:lnSpc>
                <a:spcPts val="1545"/>
              </a:lnSpc>
              <a:buFont typeface="Arial"/>
              <a:buChar char="•"/>
            </a:pPr>
            <a:r>
              <a:rPr lang="en-US" sz="1103">
                <a:solidFill>
                  <a:srgbClr val="000000"/>
                </a:solidFill>
                <a:latin typeface="Open Sans"/>
                <a:ea typeface="Open Sans"/>
                <a:cs typeface="Open Sans"/>
                <a:sym typeface="Open Sans"/>
              </a:rPr>
              <a:t>Qui a identifié ce besoin (l’association, les usagers, etc…) ?</a:t>
            </a:r>
          </a:p>
        </p:txBody>
      </p:sp>
      <p:sp>
        <p:nvSpPr>
          <p:cNvPr id="8" name="TextBox 8"/>
          <p:cNvSpPr txBox="1"/>
          <p:nvPr/>
        </p:nvSpPr>
        <p:spPr>
          <a:xfrm>
            <a:off x="901494" y="8358731"/>
            <a:ext cx="5916025" cy="321466"/>
          </a:xfrm>
          <a:prstGeom prst="rect">
            <a:avLst/>
          </a:prstGeom>
        </p:spPr>
        <p:txBody>
          <a:bodyPr lIns="0" tIns="0" rIns="0" bIns="0" rtlCol="0" anchor="t">
            <a:spAutoFit/>
          </a:bodyPr>
          <a:lstStyle/>
          <a:p>
            <a:pPr algn="l">
              <a:lnSpc>
                <a:spcPts val="1343"/>
              </a:lnSpc>
            </a:pPr>
            <a:r>
              <a:rPr lang="en-US" sz="1103">
                <a:solidFill>
                  <a:srgbClr val="000000"/>
                </a:solidFill>
                <a:latin typeface="Open Sans"/>
                <a:ea typeface="Open Sans"/>
                <a:cs typeface="Open Sans"/>
                <a:sym typeface="Open Sans"/>
              </a:rPr>
              <a:t>Inscription dans le cadre d’une politique publique (par exemple une mission de l’Etat, une orientation régionale, départementale, etc…) : </a:t>
            </a:r>
          </a:p>
        </p:txBody>
      </p:sp>
      <p:sp>
        <p:nvSpPr>
          <p:cNvPr id="9" name="TextBox 9"/>
          <p:cNvSpPr txBox="1"/>
          <p:nvPr/>
        </p:nvSpPr>
        <p:spPr>
          <a:xfrm>
            <a:off x="2090176" y="1568370"/>
            <a:ext cx="429892" cy="203444"/>
          </a:xfrm>
          <a:prstGeom prst="rect">
            <a:avLst/>
          </a:prstGeom>
        </p:spPr>
        <p:txBody>
          <a:bodyPr lIns="0" tIns="0" rIns="0" bIns="0" rtlCol="0" anchor="t">
            <a:spAutoFit/>
          </a:bodyPr>
          <a:lstStyle/>
          <a:p>
            <a:pPr algn="l">
              <a:lnSpc>
                <a:spcPts val="1545"/>
              </a:lnSpc>
            </a:pPr>
            <a:r>
              <a:rPr lang="en-US" sz="1103">
                <a:solidFill>
                  <a:srgbClr val="000000"/>
                </a:solidFill>
                <a:latin typeface="Arial"/>
                <a:ea typeface="Arial"/>
                <a:cs typeface="Arial"/>
                <a:sym typeface="Arial"/>
              </a:rPr>
              <a:t>|____| </a:t>
            </a:r>
          </a:p>
        </p:txBody>
      </p:sp>
      <p:sp>
        <p:nvSpPr>
          <p:cNvPr id="10" name="TextBox 10"/>
          <p:cNvSpPr txBox="1"/>
          <p:nvPr/>
        </p:nvSpPr>
        <p:spPr>
          <a:xfrm>
            <a:off x="4846949" y="1568370"/>
            <a:ext cx="429892" cy="203444"/>
          </a:xfrm>
          <a:prstGeom prst="rect">
            <a:avLst/>
          </a:prstGeom>
        </p:spPr>
        <p:txBody>
          <a:bodyPr lIns="0" tIns="0" rIns="0" bIns="0" rtlCol="0" anchor="t">
            <a:spAutoFit/>
          </a:bodyPr>
          <a:lstStyle/>
          <a:p>
            <a:pPr algn="l">
              <a:lnSpc>
                <a:spcPts val="1545"/>
              </a:lnSpc>
            </a:pPr>
            <a:r>
              <a:rPr lang="en-US" sz="1103">
                <a:solidFill>
                  <a:srgbClr val="000000"/>
                </a:solidFill>
                <a:latin typeface="Arial"/>
                <a:ea typeface="Arial"/>
                <a:cs typeface="Arial"/>
                <a:sym typeface="Arial"/>
              </a:rPr>
              <a:t>|____| </a:t>
            </a:r>
          </a:p>
        </p:txBody>
      </p:sp>
      <p:sp>
        <p:nvSpPr>
          <p:cNvPr id="11" name="Freeform 11"/>
          <p:cNvSpPr/>
          <p:nvPr/>
        </p:nvSpPr>
        <p:spPr>
          <a:xfrm>
            <a:off x="756000" y="756000"/>
            <a:ext cx="5962650" cy="304800"/>
          </a:xfrm>
          <a:custGeom>
            <a:avLst/>
            <a:gdLst/>
            <a:ahLst/>
            <a:cxnLst/>
            <a:rect l="l" t="t" r="r" b="b"/>
            <a:pathLst>
              <a:path w="5962650" h="304800">
                <a:moveTo>
                  <a:pt x="0" y="0"/>
                </a:moveTo>
                <a:lnTo>
                  <a:pt x="5962650" y="0"/>
                </a:lnTo>
                <a:lnTo>
                  <a:pt x="5962650"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TextBox 12"/>
          <p:cNvSpPr txBox="1"/>
          <p:nvPr/>
        </p:nvSpPr>
        <p:spPr>
          <a:xfrm>
            <a:off x="856124" y="770287"/>
            <a:ext cx="5760972" cy="247650"/>
          </a:xfrm>
          <a:prstGeom prst="rect">
            <a:avLst/>
          </a:prstGeom>
        </p:spPr>
        <p:txBody>
          <a:bodyPr lIns="0" tIns="0" rIns="0" bIns="0" rtlCol="0" anchor="t">
            <a:spAutoFit/>
          </a:bodyPr>
          <a:lstStyle/>
          <a:p>
            <a:pPr algn="just">
              <a:lnSpc>
                <a:spcPts val="2099"/>
              </a:lnSpc>
            </a:pPr>
            <a:r>
              <a:rPr lang="en-US" sz="1499" b="1" spc="151">
                <a:solidFill>
                  <a:srgbClr val="0070C0"/>
                </a:solidFill>
                <a:latin typeface="Montserrat Heavy"/>
                <a:ea typeface="Montserrat Heavy"/>
                <a:cs typeface="Montserrat Heavy"/>
                <a:sym typeface="Montserrat Heavy"/>
              </a:rPr>
              <a:t>Description de l’action</a:t>
            </a:r>
          </a:p>
        </p:txBody>
      </p:sp>
      <p:sp>
        <p:nvSpPr>
          <p:cNvPr id="13" name="Freeform 13"/>
          <p:cNvSpPr/>
          <p:nvPr/>
        </p:nvSpPr>
        <p:spPr>
          <a:xfrm>
            <a:off x="901494" y="9608449"/>
            <a:ext cx="6660137" cy="848992"/>
          </a:xfrm>
          <a:custGeom>
            <a:avLst/>
            <a:gdLst/>
            <a:ahLst/>
            <a:cxnLst/>
            <a:rect l="l" t="t" r="r" b="b"/>
            <a:pathLst>
              <a:path w="6660137" h="848992">
                <a:moveTo>
                  <a:pt x="0" y="0"/>
                </a:moveTo>
                <a:lnTo>
                  <a:pt x="6660137" y="0"/>
                </a:lnTo>
                <a:lnTo>
                  <a:pt x="6660137" y="848992"/>
                </a:lnTo>
                <a:lnTo>
                  <a:pt x="0" y="848992"/>
                </a:lnTo>
                <a:lnTo>
                  <a:pt x="0" y="0"/>
                </a:lnTo>
                <a:close/>
              </a:path>
            </a:pathLst>
          </a:custGeom>
          <a:blipFill>
            <a:blip r:embed="rId4"/>
            <a:stretch>
              <a:fillRect r="-13267"/>
            </a:stretch>
          </a:blipFill>
        </p:spPr>
      </p:sp>
      <p:sp>
        <p:nvSpPr>
          <p:cNvPr id="14" name="TextBox 14"/>
          <p:cNvSpPr txBox="1"/>
          <p:nvPr/>
        </p:nvSpPr>
        <p:spPr>
          <a:xfrm>
            <a:off x="900427" y="2133967"/>
            <a:ext cx="2420932" cy="392184"/>
          </a:xfrm>
          <a:prstGeom prst="rect">
            <a:avLst/>
          </a:prstGeom>
        </p:spPr>
        <p:txBody>
          <a:bodyPr lIns="0" tIns="0" rIns="0" bIns="0" rtlCol="0" anchor="t">
            <a:spAutoFit/>
          </a:bodyPr>
          <a:lstStyle/>
          <a:p>
            <a:pPr algn="l">
              <a:lnSpc>
                <a:spcPts val="3666"/>
              </a:lnSpc>
            </a:pPr>
            <a:r>
              <a:rPr lang="en-US" sz="1503" b="1">
                <a:solidFill>
                  <a:srgbClr val="2561A7"/>
                </a:solidFill>
                <a:latin typeface="Open Sans Bold"/>
                <a:ea typeface="Open Sans Bold"/>
                <a:cs typeface="Open Sans Bold"/>
                <a:sym typeface="Open Sans Bold"/>
              </a:rPr>
              <a:t>Présentation de l’action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01246" y="2591439"/>
            <a:ext cx="1631480"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Moyens mis en œuvre : </a:t>
            </a:r>
          </a:p>
        </p:txBody>
      </p:sp>
      <p:sp>
        <p:nvSpPr>
          <p:cNvPr id="3" name="TextBox 3"/>
          <p:cNvSpPr txBox="1"/>
          <p:nvPr/>
        </p:nvSpPr>
        <p:spPr>
          <a:xfrm>
            <a:off x="901103" y="5850617"/>
            <a:ext cx="2861100"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Date de mise en œuvre prévue (début) : </a:t>
            </a:r>
          </a:p>
        </p:txBody>
      </p:sp>
      <p:sp>
        <p:nvSpPr>
          <p:cNvPr id="4" name="TextBox 4"/>
          <p:cNvSpPr txBox="1"/>
          <p:nvPr/>
        </p:nvSpPr>
        <p:spPr>
          <a:xfrm>
            <a:off x="901246" y="8934355"/>
            <a:ext cx="2873397"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Information complémentaire éventuelle : </a:t>
            </a:r>
          </a:p>
        </p:txBody>
      </p:sp>
      <p:sp>
        <p:nvSpPr>
          <p:cNvPr id="5" name="TextBox 5"/>
          <p:cNvSpPr txBox="1"/>
          <p:nvPr/>
        </p:nvSpPr>
        <p:spPr>
          <a:xfrm>
            <a:off x="901246" y="6879041"/>
            <a:ext cx="3258960"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Durée prévue (nombre de mois ou d’années) : </a:t>
            </a:r>
          </a:p>
        </p:txBody>
      </p:sp>
      <p:sp>
        <p:nvSpPr>
          <p:cNvPr id="6" name="TextBox 6"/>
          <p:cNvSpPr txBox="1"/>
          <p:nvPr/>
        </p:nvSpPr>
        <p:spPr>
          <a:xfrm>
            <a:off x="901246" y="1284924"/>
            <a:ext cx="4350287"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Public bénéficiaire (caractéristiques sociales, nombre, etc… ?) </a:t>
            </a:r>
          </a:p>
        </p:txBody>
      </p:sp>
      <p:sp>
        <p:nvSpPr>
          <p:cNvPr id="7" name="TextBox 7"/>
          <p:cNvSpPr txBox="1"/>
          <p:nvPr/>
        </p:nvSpPr>
        <p:spPr>
          <a:xfrm>
            <a:off x="901246" y="7735291"/>
            <a:ext cx="5432174"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Méthode d’évaluation et indicateurs choisis au regard des objectifs ci-dessus : </a:t>
            </a:r>
          </a:p>
        </p:txBody>
      </p:sp>
      <p:sp>
        <p:nvSpPr>
          <p:cNvPr id="8" name="TextBox 8"/>
          <p:cNvSpPr txBox="1"/>
          <p:nvPr/>
        </p:nvSpPr>
        <p:spPr>
          <a:xfrm>
            <a:off x="900960" y="4329341"/>
            <a:ext cx="5915758" cy="339535"/>
          </a:xfrm>
          <a:prstGeom prst="rect">
            <a:avLst/>
          </a:prstGeom>
        </p:spPr>
        <p:txBody>
          <a:bodyPr lIns="0" tIns="0" rIns="0" bIns="0" rtlCol="0" anchor="t">
            <a:spAutoFit/>
          </a:bodyPr>
          <a:lstStyle/>
          <a:p>
            <a:pPr algn="just">
              <a:lnSpc>
                <a:spcPts val="1351"/>
              </a:lnSpc>
            </a:pPr>
            <a:r>
              <a:rPr lang="en-US" sz="1103">
                <a:solidFill>
                  <a:srgbClr val="000000"/>
                </a:solidFill>
                <a:latin typeface="Open Sans"/>
                <a:ea typeface="Open Sans"/>
                <a:cs typeface="Open Sans"/>
                <a:sym typeface="Open Sans"/>
              </a:rPr>
              <a:t>Zone géographique ou territoire de réalisation de l’action (quartier, commune, canton, département, zone géographique, etc…). Précisez le nom du territoire concerné : </a:t>
            </a:r>
          </a:p>
        </p:txBody>
      </p:sp>
      <p:sp>
        <p:nvSpPr>
          <p:cNvPr id="9" name="Freeform 9"/>
          <p:cNvSpPr/>
          <p:nvPr/>
        </p:nvSpPr>
        <p:spPr>
          <a:xfrm>
            <a:off x="756000" y="756000"/>
            <a:ext cx="5962650" cy="304800"/>
          </a:xfrm>
          <a:custGeom>
            <a:avLst/>
            <a:gdLst/>
            <a:ahLst/>
            <a:cxnLst/>
            <a:rect l="l" t="t" r="r" b="b"/>
            <a:pathLst>
              <a:path w="5962650" h="304800">
                <a:moveTo>
                  <a:pt x="0" y="0"/>
                </a:moveTo>
                <a:lnTo>
                  <a:pt x="5962650" y="0"/>
                </a:lnTo>
                <a:lnTo>
                  <a:pt x="5962650" y="304800"/>
                </a:lnTo>
                <a:lnTo>
                  <a:pt x="0" y="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TextBox 10"/>
          <p:cNvSpPr txBox="1"/>
          <p:nvPr/>
        </p:nvSpPr>
        <p:spPr>
          <a:xfrm>
            <a:off x="836514" y="770287"/>
            <a:ext cx="5760972" cy="247650"/>
          </a:xfrm>
          <a:prstGeom prst="rect">
            <a:avLst/>
          </a:prstGeom>
        </p:spPr>
        <p:txBody>
          <a:bodyPr lIns="0" tIns="0" rIns="0" bIns="0" rtlCol="0" anchor="t">
            <a:spAutoFit/>
          </a:bodyPr>
          <a:lstStyle/>
          <a:p>
            <a:pPr algn="just">
              <a:lnSpc>
                <a:spcPts val="2099"/>
              </a:lnSpc>
            </a:pPr>
            <a:r>
              <a:rPr lang="en-US" sz="1499" b="1" spc="151">
                <a:solidFill>
                  <a:srgbClr val="0070C0"/>
                </a:solidFill>
                <a:latin typeface="Montserrat Heavy"/>
                <a:ea typeface="Montserrat Heavy"/>
                <a:cs typeface="Montserrat Heavy"/>
                <a:sym typeface="Montserrat Heavy"/>
              </a:rPr>
              <a:t>Description de l’action (suite)</a:t>
            </a:r>
          </a:p>
        </p:txBody>
      </p:sp>
      <p:sp>
        <p:nvSpPr>
          <p:cNvPr id="11" name="Freeform 11"/>
          <p:cNvSpPr/>
          <p:nvPr/>
        </p:nvSpPr>
        <p:spPr>
          <a:xfrm>
            <a:off x="901494" y="9608449"/>
            <a:ext cx="6660137" cy="848992"/>
          </a:xfrm>
          <a:custGeom>
            <a:avLst/>
            <a:gdLst/>
            <a:ahLst/>
            <a:cxnLst/>
            <a:rect l="l" t="t" r="r" b="b"/>
            <a:pathLst>
              <a:path w="6660137" h="848992">
                <a:moveTo>
                  <a:pt x="0" y="0"/>
                </a:moveTo>
                <a:lnTo>
                  <a:pt x="6660137" y="0"/>
                </a:lnTo>
                <a:lnTo>
                  <a:pt x="6660137" y="848992"/>
                </a:lnTo>
                <a:lnTo>
                  <a:pt x="0" y="848992"/>
                </a:lnTo>
                <a:lnTo>
                  <a:pt x="0" y="0"/>
                </a:lnTo>
                <a:close/>
              </a:path>
            </a:pathLst>
          </a:custGeom>
          <a:blipFill>
            <a:blip r:embed="rId4"/>
            <a:stretch>
              <a:fillRect r="-13267"/>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1442" y="8284969"/>
            <a:ext cx="4897117" cy="1160269"/>
          </a:xfrm>
          <a:custGeom>
            <a:avLst/>
            <a:gdLst/>
            <a:ahLst/>
            <a:cxnLst/>
            <a:rect l="l" t="t" r="r" b="b"/>
            <a:pathLst>
              <a:path w="4897117" h="1160269">
                <a:moveTo>
                  <a:pt x="0" y="0"/>
                </a:moveTo>
                <a:lnTo>
                  <a:pt x="4897116" y="0"/>
                </a:lnTo>
                <a:lnTo>
                  <a:pt x="4897116" y="1160269"/>
                </a:lnTo>
                <a:lnTo>
                  <a:pt x="0" y="11602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900684" y="1417787"/>
            <a:ext cx="5588755" cy="338974"/>
          </a:xfrm>
          <a:prstGeom prst="rect">
            <a:avLst/>
          </a:prstGeom>
        </p:spPr>
        <p:txBody>
          <a:bodyPr lIns="0" tIns="0" rIns="0" bIns="0" rtlCol="0" anchor="t">
            <a:spAutoFit/>
          </a:bodyPr>
          <a:lstStyle/>
          <a:p>
            <a:pPr algn="l">
              <a:lnSpc>
                <a:spcPts val="1355"/>
              </a:lnSpc>
            </a:pPr>
            <a:r>
              <a:rPr lang="en-US" sz="1103">
                <a:solidFill>
                  <a:srgbClr val="000000"/>
                </a:solidFill>
                <a:latin typeface="Open Sans"/>
                <a:ea typeface="Open Sans"/>
                <a:cs typeface="Open Sans"/>
                <a:sym typeface="Open Sans"/>
              </a:rPr>
              <a:t>Nature et objet des postes de dépenses les plus significatifs (honoraires de prestataires, déplacements, salaires, etc…) : </a:t>
            </a:r>
          </a:p>
        </p:txBody>
      </p:sp>
      <p:sp>
        <p:nvSpPr>
          <p:cNvPr id="4" name="TextBox 4"/>
          <p:cNvSpPr txBox="1"/>
          <p:nvPr/>
        </p:nvSpPr>
        <p:spPr>
          <a:xfrm>
            <a:off x="900684" y="3473091"/>
            <a:ext cx="5588755" cy="321466"/>
          </a:xfrm>
          <a:prstGeom prst="rect">
            <a:avLst/>
          </a:prstGeom>
        </p:spPr>
        <p:txBody>
          <a:bodyPr lIns="0" tIns="0" rIns="0" bIns="0" rtlCol="0" anchor="t">
            <a:spAutoFit/>
          </a:bodyPr>
          <a:lstStyle/>
          <a:p>
            <a:pPr algn="l">
              <a:lnSpc>
                <a:spcPts val="1343"/>
              </a:lnSpc>
            </a:pPr>
            <a:r>
              <a:rPr lang="en-US" sz="1103">
                <a:solidFill>
                  <a:srgbClr val="000000"/>
                </a:solidFill>
                <a:latin typeface="Open Sans"/>
                <a:ea typeface="Open Sans"/>
                <a:cs typeface="Open Sans"/>
                <a:sym typeface="Open Sans"/>
              </a:rPr>
              <a:t>Pratiques tarifaires appliquées à l’action (gratuité, tarifs modulés, barème, prix unique, etc…) : </a:t>
            </a:r>
          </a:p>
        </p:txBody>
      </p:sp>
      <p:sp>
        <p:nvSpPr>
          <p:cNvPr id="5" name="TextBox 5"/>
          <p:cNvSpPr txBox="1"/>
          <p:nvPr/>
        </p:nvSpPr>
        <p:spPr>
          <a:xfrm>
            <a:off x="900741" y="6977594"/>
            <a:ext cx="4281926"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Autres observations sur le budget prévisionnel de l’opération : </a:t>
            </a:r>
          </a:p>
        </p:txBody>
      </p:sp>
      <p:sp>
        <p:nvSpPr>
          <p:cNvPr id="6" name="TextBox 6"/>
          <p:cNvSpPr txBox="1"/>
          <p:nvPr/>
        </p:nvSpPr>
        <p:spPr>
          <a:xfrm>
            <a:off x="900684" y="2597791"/>
            <a:ext cx="4631588" cy="181508"/>
          </a:xfrm>
          <a:prstGeom prst="rect">
            <a:avLst/>
          </a:prstGeom>
        </p:spPr>
        <p:txBody>
          <a:bodyPr lIns="0" tIns="0" rIns="0" bIns="0" rtlCol="0" anchor="t">
            <a:spAutoFit/>
          </a:bodyPr>
          <a:lstStyle/>
          <a:p>
            <a:pPr algn="l">
              <a:lnSpc>
                <a:spcPts val="1545"/>
              </a:lnSpc>
            </a:pPr>
            <a:r>
              <a:rPr lang="en-US" sz="1103">
                <a:solidFill>
                  <a:srgbClr val="000000"/>
                </a:solidFill>
                <a:latin typeface="Open Sans"/>
                <a:ea typeface="Open Sans"/>
                <a:cs typeface="Open Sans"/>
                <a:sym typeface="Open Sans"/>
              </a:rPr>
              <a:t>Est-il prévu une participation financière du public visé de l’action ? </a:t>
            </a:r>
          </a:p>
        </p:txBody>
      </p:sp>
      <p:sp>
        <p:nvSpPr>
          <p:cNvPr id="7" name="TextBox 7"/>
          <p:cNvSpPr txBox="1"/>
          <p:nvPr/>
        </p:nvSpPr>
        <p:spPr>
          <a:xfrm>
            <a:off x="900684" y="4672155"/>
            <a:ext cx="5588755" cy="321466"/>
          </a:xfrm>
          <a:prstGeom prst="rect">
            <a:avLst/>
          </a:prstGeom>
        </p:spPr>
        <p:txBody>
          <a:bodyPr lIns="0" tIns="0" rIns="0" bIns="0" rtlCol="0" anchor="t">
            <a:spAutoFit/>
          </a:bodyPr>
          <a:lstStyle/>
          <a:p>
            <a:pPr algn="l">
              <a:lnSpc>
                <a:spcPts val="1343"/>
              </a:lnSpc>
            </a:pPr>
            <a:r>
              <a:rPr lang="en-US" sz="1103">
                <a:solidFill>
                  <a:srgbClr val="000000"/>
                </a:solidFill>
                <a:latin typeface="Open Sans"/>
                <a:ea typeface="Open Sans"/>
                <a:cs typeface="Open Sans"/>
                <a:sym typeface="Open Sans"/>
              </a:rPr>
              <a:t>Règles de répartition des charges indirectes affectées à l’action subventionnée (exemple : quote-part ou pourcentage des loyers, des salaires, etc…) : </a:t>
            </a:r>
          </a:p>
        </p:txBody>
      </p:sp>
      <p:sp>
        <p:nvSpPr>
          <p:cNvPr id="8" name="TextBox 8"/>
          <p:cNvSpPr txBox="1"/>
          <p:nvPr/>
        </p:nvSpPr>
        <p:spPr>
          <a:xfrm>
            <a:off x="900684" y="5869667"/>
            <a:ext cx="5588755" cy="337572"/>
          </a:xfrm>
          <a:prstGeom prst="rect">
            <a:avLst/>
          </a:prstGeom>
        </p:spPr>
        <p:txBody>
          <a:bodyPr lIns="0" tIns="0" rIns="0" bIns="0" rtlCol="0" anchor="t">
            <a:spAutoFit/>
          </a:bodyPr>
          <a:lstStyle/>
          <a:p>
            <a:pPr algn="l">
              <a:lnSpc>
                <a:spcPts val="1366"/>
              </a:lnSpc>
            </a:pPr>
            <a:r>
              <a:rPr lang="en-US" sz="1103">
                <a:solidFill>
                  <a:srgbClr val="000000"/>
                </a:solidFill>
                <a:latin typeface="Open Sans"/>
                <a:ea typeface="Open Sans"/>
                <a:cs typeface="Open Sans"/>
                <a:sym typeface="Open Sans"/>
              </a:rPr>
              <a:t>Quelles sont les contributions volontaires en nature affectées à la réalisation du projet ou de l’action subventionnée1 ? </a:t>
            </a:r>
          </a:p>
        </p:txBody>
      </p:sp>
      <p:sp>
        <p:nvSpPr>
          <p:cNvPr id="9" name="TextBox 9"/>
          <p:cNvSpPr txBox="1"/>
          <p:nvPr/>
        </p:nvSpPr>
        <p:spPr>
          <a:xfrm>
            <a:off x="900741" y="7854427"/>
            <a:ext cx="5392855" cy="372212"/>
          </a:xfrm>
          <a:prstGeom prst="rect">
            <a:avLst/>
          </a:prstGeom>
        </p:spPr>
        <p:txBody>
          <a:bodyPr lIns="0" tIns="0" rIns="0" bIns="0" rtlCol="0" anchor="t">
            <a:spAutoFit/>
          </a:bodyPr>
          <a:lstStyle/>
          <a:p>
            <a:pPr algn="l">
              <a:lnSpc>
                <a:spcPts val="1534"/>
              </a:lnSpc>
            </a:pPr>
            <a:r>
              <a:rPr lang="en-US" sz="1095" b="1" spc="2">
                <a:solidFill>
                  <a:srgbClr val="2561A7"/>
                </a:solidFill>
                <a:latin typeface="Open Sans Bold"/>
                <a:ea typeface="Open Sans Bold"/>
                <a:cs typeface="Open Sans Bold"/>
                <a:sym typeface="Open Sans Bold"/>
              </a:rPr>
              <a:t>Récapitulatif sur les demandes de subventions formées auprès de financeurs publics : </a:t>
            </a:r>
          </a:p>
        </p:txBody>
      </p:sp>
      <p:sp>
        <p:nvSpPr>
          <p:cNvPr id="10" name="TextBox 10"/>
          <p:cNvSpPr txBox="1"/>
          <p:nvPr/>
        </p:nvSpPr>
        <p:spPr>
          <a:xfrm>
            <a:off x="1906524" y="8509330"/>
            <a:ext cx="455114" cy="139789"/>
          </a:xfrm>
          <a:prstGeom prst="rect">
            <a:avLst/>
          </a:prstGeom>
        </p:spPr>
        <p:txBody>
          <a:bodyPr lIns="0" tIns="0" rIns="0" bIns="0" rtlCol="0" anchor="t">
            <a:spAutoFit/>
          </a:bodyPr>
          <a:lstStyle/>
          <a:p>
            <a:pPr algn="l">
              <a:lnSpc>
                <a:spcPts val="1104"/>
              </a:lnSpc>
            </a:pPr>
            <a:r>
              <a:rPr lang="en-US" sz="900">
                <a:solidFill>
                  <a:srgbClr val="2561A7"/>
                </a:solidFill>
                <a:latin typeface="Open Sans"/>
                <a:ea typeface="Open Sans"/>
                <a:cs typeface="Open Sans"/>
                <a:sym typeface="Open Sans"/>
              </a:rPr>
              <a:t>CCLTB : </a:t>
            </a:r>
          </a:p>
        </p:txBody>
      </p:sp>
      <p:sp>
        <p:nvSpPr>
          <p:cNvPr id="11" name="TextBox 11"/>
          <p:cNvSpPr txBox="1"/>
          <p:nvPr/>
        </p:nvSpPr>
        <p:spPr>
          <a:xfrm>
            <a:off x="2481072" y="8509330"/>
            <a:ext cx="1263482" cy="139789"/>
          </a:xfrm>
          <a:prstGeom prst="rect">
            <a:avLst/>
          </a:prstGeom>
        </p:spPr>
        <p:txBody>
          <a:bodyPr lIns="0" tIns="0" rIns="0" bIns="0" rtlCol="0" anchor="t">
            <a:spAutoFit/>
          </a:bodyPr>
          <a:lstStyle/>
          <a:p>
            <a:pPr algn="l">
              <a:lnSpc>
                <a:spcPts val="1104"/>
              </a:lnSpc>
            </a:pPr>
            <a:r>
              <a:rPr lang="en-US" sz="900">
                <a:solidFill>
                  <a:srgbClr val="2561A7"/>
                </a:solidFill>
                <a:latin typeface="Open Sans"/>
                <a:ea typeface="Open Sans"/>
                <a:cs typeface="Open Sans"/>
                <a:sym typeface="Open Sans"/>
              </a:rPr>
              <a:t>____________________€ </a:t>
            </a:r>
          </a:p>
        </p:txBody>
      </p:sp>
      <p:sp>
        <p:nvSpPr>
          <p:cNvPr id="12" name="TextBox 12"/>
          <p:cNvSpPr txBox="1"/>
          <p:nvPr/>
        </p:nvSpPr>
        <p:spPr>
          <a:xfrm>
            <a:off x="1906524" y="8789822"/>
            <a:ext cx="1666656" cy="406489"/>
          </a:xfrm>
          <a:prstGeom prst="rect">
            <a:avLst/>
          </a:prstGeom>
        </p:spPr>
        <p:txBody>
          <a:bodyPr lIns="0" tIns="0" rIns="0" bIns="0" rtlCol="0" anchor="t">
            <a:spAutoFit/>
          </a:bodyPr>
          <a:lstStyle/>
          <a:p>
            <a:pPr algn="l">
              <a:lnSpc>
                <a:spcPts val="1104"/>
              </a:lnSpc>
            </a:pPr>
            <a:r>
              <a:rPr lang="en-US" sz="900">
                <a:solidFill>
                  <a:srgbClr val="2561A7"/>
                </a:solidFill>
                <a:latin typeface="Open Sans"/>
                <a:ea typeface="Open Sans"/>
                <a:cs typeface="Open Sans"/>
                <a:sym typeface="Open Sans"/>
              </a:rPr>
              <a:t>Autre (préciser) : ____________________________ ____________________________ </a:t>
            </a:r>
          </a:p>
        </p:txBody>
      </p:sp>
      <p:sp>
        <p:nvSpPr>
          <p:cNvPr id="13" name="TextBox 13"/>
          <p:cNvSpPr txBox="1"/>
          <p:nvPr/>
        </p:nvSpPr>
        <p:spPr>
          <a:xfrm>
            <a:off x="4035111" y="8930069"/>
            <a:ext cx="1489675" cy="273139"/>
          </a:xfrm>
          <a:prstGeom prst="rect">
            <a:avLst/>
          </a:prstGeom>
        </p:spPr>
        <p:txBody>
          <a:bodyPr lIns="0" tIns="0" rIns="0" bIns="0" rtlCol="0" anchor="t">
            <a:spAutoFit/>
          </a:bodyPr>
          <a:lstStyle/>
          <a:p>
            <a:pPr algn="r">
              <a:lnSpc>
                <a:spcPts val="1104"/>
              </a:lnSpc>
            </a:pPr>
            <a:r>
              <a:rPr lang="en-US" sz="900">
                <a:solidFill>
                  <a:srgbClr val="2561A7"/>
                </a:solidFill>
                <a:latin typeface="Open Sans"/>
                <a:ea typeface="Open Sans"/>
                <a:cs typeface="Open Sans"/>
                <a:sym typeface="Open Sans"/>
              </a:rPr>
              <a:t> _____________________€ _____________________€</a:t>
            </a:r>
          </a:p>
        </p:txBody>
      </p:sp>
      <p:sp>
        <p:nvSpPr>
          <p:cNvPr id="14" name="Freeform 14"/>
          <p:cNvSpPr/>
          <p:nvPr/>
        </p:nvSpPr>
        <p:spPr>
          <a:xfrm>
            <a:off x="756000" y="756000"/>
            <a:ext cx="5962650" cy="304800"/>
          </a:xfrm>
          <a:custGeom>
            <a:avLst/>
            <a:gdLst/>
            <a:ahLst/>
            <a:cxnLst/>
            <a:rect l="l" t="t" r="r" b="b"/>
            <a:pathLst>
              <a:path w="5962650" h="304800">
                <a:moveTo>
                  <a:pt x="0" y="0"/>
                </a:moveTo>
                <a:lnTo>
                  <a:pt x="5962650" y="0"/>
                </a:lnTo>
                <a:lnTo>
                  <a:pt x="5962650" y="304800"/>
                </a:lnTo>
                <a:lnTo>
                  <a:pt x="0" y="30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TextBox 15"/>
          <p:cNvSpPr txBox="1"/>
          <p:nvPr/>
        </p:nvSpPr>
        <p:spPr>
          <a:xfrm>
            <a:off x="836514" y="770287"/>
            <a:ext cx="5760972" cy="247650"/>
          </a:xfrm>
          <a:prstGeom prst="rect">
            <a:avLst/>
          </a:prstGeom>
        </p:spPr>
        <p:txBody>
          <a:bodyPr lIns="0" tIns="0" rIns="0" bIns="0" rtlCol="0" anchor="t">
            <a:spAutoFit/>
          </a:bodyPr>
          <a:lstStyle/>
          <a:p>
            <a:pPr algn="just">
              <a:lnSpc>
                <a:spcPts val="2099"/>
              </a:lnSpc>
            </a:pPr>
            <a:r>
              <a:rPr lang="en-US" sz="1499" b="1" spc="151">
                <a:solidFill>
                  <a:srgbClr val="0070C0"/>
                </a:solidFill>
                <a:latin typeface="Montserrat Heavy"/>
                <a:ea typeface="Montserrat Heavy"/>
                <a:cs typeface="Montserrat Heavy"/>
                <a:sym typeface="Montserrat Heavy"/>
              </a:rPr>
              <a:t>Budget prévisionnel de l’action</a:t>
            </a:r>
          </a:p>
        </p:txBody>
      </p:sp>
      <p:sp>
        <p:nvSpPr>
          <p:cNvPr id="16" name="Freeform 16"/>
          <p:cNvSpPr/>
          <p:nvPr/>
        </p:nvSpPr>
        <p:spPr>
          <a:xfrm>
            <a:off x="901494" y="9608449"/>
            <a:ext cx="6660137" cy="848992"/>
          </a:xfrm>
          <a:custGeom>
            <a:avLst/>
            <a:gdLst/>
            <a:ahLst/>
            <a:cxnLst/>
            <a:rect l="l" t="t" r="r" b="b"/>
            <a:pathLst>
              <a:path w="6660137" h="848992">
                <a:moveTo>
                  <a:pt x="0" y="0"/>
                </a:moveTo>
                <a:lnTo>
                  <a:pt x="6660137" y="0"/>
                </a:lnTo>
                <a:lnTo>
                  <a:pt x="6660137" y="848992"/>
                </a:lnTo>
                <a:lnTo>
                  <a:pt x="0" y="848992"/>
                </a:lnTo>
                <a:lnTo>
                  <a:pt x="0" y="0"/>
                </a:lnTo>
                <a:close/>
              </a:path>
            </a:pathLst>
          </a:custGeom>
          <a:blipFill>
            <a:blip r:embed="rId6"/>
            <a:stretch>
              <a:fillRect r="-13267"/>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0427" y="9387840"/>
            <a:ext cx="6660137" cy="848992"/>
          </a:xfrm>
          <a:custGeom>
            <a:avLst/>
            <a:gdLst/>
            <a:ahLst/>
            <a:cxnLst/>
            <a:rect l="l" t="t" r="r" b="b"/>
            <a:pathLst>
              <a:path w="6660137" h="848992">
                <a:moveTo>
                  <a:pt x="0" y="0"/>
                </a:moveTo>
                <a:lnTo>
                  <a:pt x="6660137" y="0"/>
                </a:lnTo>
                <a:lnTo>
                  <a:pt x="6660137" y="848992"/>
                </a:lnTo>
                <a:lnTo>
                  <a:pt x="0" y="848992"/>
                </a:lnTo>
                <a:lnTo>
                  <a:pt x="0" y="0"/>
                </a:lnTo>
                <a:close/>
              </a:path>
            </a:pathLst>
          </a:custGeom>
          <a:blipFill>
            <a:blip r:embed="rId2"/>
            <a:stretch>
              <a:fillRect r="-13267"/>
            </a:stretch>
          </a:blipFill>
        </p:spPr>
      </p:sp>
      <p:sp>
        <p:nvSpPr>
          <p:cNvPr id="3" name="Freeform 3"/>
          <p:cNvSpPr/>
          <p:nvPr/>
        </p:nvSpPr>
        <p:spPr>
          <a:xfrm>
            <a:off x="5466914" y="2691187"/>
            <a:ext cx="741255" cy="64951"/>
          </a:xfrm>
          <a:custGeom>
            <a:avLst/>
            <a:gdLst/>
            <a:ahLst/>
            <a:cxnLst/>
            <a:rect l="l" t="t" r="r" b="b"/>
            <a:pathLst>
              <a:path w="741255" h="64951">
                <a:moveTo>
                  <a:pt x="0" y="0"/>
                </a:moveTo>
                <a:lnTo>
                  <a:pt x="741254" y="0"/>
                </a:lnTo>
                <a:lnTo>
                  <a:pt x="741254" y="64951"/>
                </a:lnTo>
                <a:lnTo>
                  <a:pt x="0" y="64951"/>
                </a:lnTo>
                <a:lnTo>
                  <a:pt x="0" y="0"/>
                </a:lnTo>
                <a:close/>
              </a:path>
            </a:pathLst>
          </a:custGeom>
          <a:blipFill>
            <a:blip r:embed="rId3"/>
            <a:stretch>
              <a:fillRect/>
            </a:stretch>
          </a:blipFill>
        </p:spPr>
      </p:sp>
      <p:sp>
        <p:nvSpPr>
          <p:cNvPr id="4" name="TextBox 4"/>
          <p:cNvSpPr txBox="1"/>
          <p:nvPr/>
        </p:nvSpPr>
        <p:spPr>
          <a:xfrm>
            <a:off x="900560" y="5575202"/>
            <a:ext cx="3300251" cy="310657"/>
          </a:xfrm>
          <a:prstGeom prst="rect">
            <a:avLst/>
          </a:prstGeom>
        </p:spPr>
        <p:txBody>
          <a:bodyPr lIns="0" tIns="0" rIns="0" bIns="0" rtlCol="0" anchor="t">
            <a:spAutoFit/>
          </a:bodyPr>
          <a:lstStyle/>
          <a:p>
            <a:pPr algn="l">
              <a:lnSpc>
                <a:spcPts val="1224"/>
              </a:lnSpc>
            </a:pPr>
            <a:r>
              <a:rPr lang="en-US" sz="996" spc="6" dirty="0">
                <a:solidFill>
                  <a:srgbClr val="000000"/>
                </a:solidFill>
                <a:latin typeface="Open Sans"/>
                <a:ea typeface="Open Sans"/>
                <a:cs typeface="Open Sans"/>
                <a:sym typeface="Open Sans"/>
              </a:rPr>
              <a:t>Fait, le </a:t>
            </a:r>
            <a:r>
              <a:rPr lang="en-US" sz="996" spc="6" dirty="0">
                <a:solidFill>
                  <a:srgbClr val="808080"/>
                </a:solidFill>
                <a:latin typeface="Open Sans"/>
                <a:ea typeface="Open Sans"/>
                <a:cs typeface="Open Sans"/>
                <a:sym typeface="Open Sans"/>
              </a:rPr>
              <a:t>___</a:t>
            </a:r>
            <a:r>
              <a:rPr lang="en-US" sz="996" spc="6" dirty="0">
                <a:solidFill>
                  <a:srgbClr val="000000"/>
                </a:solidFill>
                <a:latin typeface="Open Sans"/>
                <a:ea typeface="Open Sans"/>
                <a:cs typeface="Open Sans"/>
                <a:sym typeface="Open Sans"/>
              </a:rPr>
              <a:t>/</a:t>
            </a:r>
            <a:r>
              <a:rPr lang="en-US" sz="996" spc="6" dirty="0">
                <a:solidFill>
                  <a:srgbClr val="808080"/>
                </a:solidFill>
                <a:latin typeface="Open Sans"/>
                <a:ea typeface="Open Sans"/>
                <a:cs typeface="Open Sans"/>
                <a:sym typeface="Open Sans"/>
              </a:rPr>
              <a:t>___</a:t>
            </a:r>
            <a:r>
              <a:rPr lang="en-US" sz="996" spc="6" dirty="0">
                <a:solidFill>
                  <a:srgbClr val="000000"/>
                </a:solidFill>
                <a:latin typeface="Open Sans"/>
                <a:ea typeface="Open Sans"/>
                <a:cs typeface="Open Sans"/>
                <a:sym typeface="Open Sans"/>
              </a:rPr>
              <a:t>/</a:t>
            </a:r>
            <a:r>
              <a:rPr lang="en-US" sz="996" spc="6" dirty="0">
                <a:solidFill>
                  <a:srgbClr val="808080"/>
                </a:solidFill>
                <a:latin typeface="Open Sans"/>
                <a:ea typeface="Open Sans"/>
                <a:cs typeface="Open Sans"/>
                <a:sym typeface="Open Sans"/>
              </a:rPr>
              <a:t>______</a:t>
            </a:r>
            <a:r>
              <a:rPr lang="en-US" sz="996" spc="6" dirty="0">
                <a:solidFill>
                  <a:srgbClr val="000000"/>
                </a:solidFill>
                <a:latin typeface="Open Sans"/>
                <a:ea typeface="Open Sans"/>
                <a:cs typeface="Open Sans"/>
                <a:sym typeface="Open Sans"/>
              </a:rPr>
              <a:t>/ à </a:t>
            </a:r>
            <a:r>
              <a:rPr lang="en-US" sz="996" spc="6" dirty="0">
                <a:solidFill>
                  <a:srgbClr val="808080"/>
                </a:solidFill>
                <a:latin typeface="Open Sans"/>
                <a:ea typeface="Open Sans"/>
                <a:cs typeface="Open Sans"/>
                <a:sym typeface="Open Sans"/>
              </a:rPr>
              <a:t>__________________________</a:t>
            </a:r>
            <a:r>
              <a:rPr lang="en-US" sz="996" spc="6" dirty="0">
                <a:solidFill>
                  <a:srgbClr val="000000"/>
                </a:solidFill>
                <a:latin typeface="Open Sans"/>
                <a:ea typeface="Open Sans"/>
                <a:cs typeface="Open Sans"/>
                <a:sym typeface="Open Sans"/>
              </a:rPr>
              <a:t> Signature (cachet) : </a:t>
            </a:r>
          </a:p>
        </p:txBody>
      </p:sp>
      <p:sp>
        <p:nvSpPr>
          <p:cNvPr id="5" name="TextBox 5"/>
          <p:cNvSpPr txBox="1"/>
          <p:nvPr/>
        </p:nvSpPr>
        <p:spPr>
          <a:xfrm>
            <a:off x="1621565" y="6041574"/>
            <a:ext cx="607819" cy="158257"/>
          </a:xfrm>
          <a:prstGeom prst="rect">
            <a:avLst/>
          </a:prstGeom>
        </p:spPr>
        <p:txBody>
          <a:bodyPr lIns="0" tIns="0" rIns="0" bIns="0" rtlCol="0" anchor="t">
            <a:spAutoFit/>
          </a:bodyPr>
          <a:lstStyle/>
          <a:p>
            <a:pPr algn="l">
              <a:lnSpc>
                <a:spcPts val="1224"/>
              </a:lnSpc>
            </a:pPr>
            <a:r>
              <a:rPr lang="en-US" sz="996" spc="1">
                <a:solidFill>
                  <a:srgbClr val="000000"/>
                </a:solidFill>
                <a:latin typeface="Open Sans"/>
                <a:ea typeface="Open Sans"/>
                <a:cs typeface="Open Sans"/>
                <a:sym typeface="Open Sans"/>
              </a:rPr>
              <a:t>Président </a:t>
            </a:r>
          </a:p>
        </p:txBody>
      </p:sp>
      <p:sp>
        <p:nvSpPr>
          <p:cNvPr id="6" name="TextBox 6"/>
          <p:cNvSpPr txBox="1"/>
          <p:nvPr/>
        </p:nvSpPr>
        <p:spPr>
          <a:xfrm>
            <a:off x="4861273" y="6032049"/>
            <a:ext cx="693613" cy="167610"/>
          </a:xfrm>
          <a:prstGeom prst="rect">
            <a:avLst/>
          </a:prstGeom>
        </p:spPr>
        <p:txBody>
          <a:bodyPr wrap="square" lIns="0" tIns="0" rIns="0" bIns="0" rtlCol="0" anchor="t">
            <a:spAutoFit/>
          </a:bodyPr>
          <a:lstStyle/>
          <a:p>
            <a:pPr algn="l">
              <a:lnSpc>
                <a:spcPts val="1394"/>
              </a:lnSpc>
            </a:pPr>
            <a:r>
              <a:rPr lang="en-US" sz="996" spc="1" dirty="0" err="1">
                <a:solidFill>
                  <a:srgbClr val="000000"/>
                </a:solidFill>
                <a:latin typeface="Open Sans"/>
                <a:ea typeface="Open Sans"/>
                <a:cs typeface="Open Sans"/>
                <a:sym typeface="Open Sans"/>
              </a:rPr>
              <a:t>Trésorier</a:t>
            </a:r>
            <a:r>
              <a:rPr lang="en-US" sz="996" spc="1" dirty="0">
                <a:solidFill>
                  <a:srgbClr val="000000"/>
                </a:solidFill>
                <a:latin typeface="Open Sans"/>
                <a:ea typeface="Open Sans"/>
                <a:cs typeface="Open Sans"/>
                <a:sym typeface="Open Sans"/>
              </a:rPr>
              <a:t> </a:t>
            </a:r>
          </a:p>
        </p:txBody>
      </p:sp>
      <p:sp>
        <p:nvSpPr>
          <p:cNvPr id="7" name="TextBox 7"/>
          <p:cNvSpPr txBox="1"/>
          <p:nvPr/>
        </p:nvSpPr>
        <p:spPr>
          <a:xfrm>
            <a:off x="900560" y="4875705"/>
            <a:ext cx="5875906" cy="310657"/>
          </a:xfrm>
          <a:prstGeom prst="rect">
            <a:avLst/>
          </a:prstGeom>
        </p:spPr>
        <p:txBody>
          <a:bodyPr lIns="0" tIns="0" rIns="0" bIns="0" rtlCol="0" anchor="t">
            <a:spAutoFit/>
          </a:bodyPr>
          <a:lstStyle/>
          <a:p>
            <a:pPr algn="l">
              <a:lnSpc>
                <a:spcPts val="1224"/>
              </a:lnSpc>
            </a:pPr>
            <a:r>
              <a:rPr lang="en-US" sz="996" spc="9">
                <a:solidFill>
                  <a:srgbClr val="000000"/>
                </a:solidFill>
                <a:latin typeface="Open Sans"/>
                <a:ea typeface="Open Sans"/>
                <a:cs typeface="Open Sans"/>
                <a:sym typeface="Open Sans"/>
              </a:rPr>
              <a:t>*Nous engageons à satisfaire au contrôle réglementaire de notre association découlant de l’attribution éventuelle d’une subvention.</a:t>
            </a:r>
          </a:p>
        </p:txBody>
      </p:sp>
      <p:sp>
        <p:nvSpPr>
          <p:cNvPr id="8" name="TextBox 8"/>
          <p:cNvSpPr txBox="1"/>
          <p:nvPr/>
        </p:nvSpPr>
        <p:spPr>
          <a:xfrm>
            <a:off x="900684" y="1215041"/>
            <a:ext cx="5600814" cy="1536802"/>
          </a:xfrm>
          <a:prstGeom prst="rect">
            <a:avLst/>
          </a:prstGeom>
        </p:spPr>
        <p:txBody>
          <a:bodyPr lIns="0" tIns="0" rIns="0" bIns="0" rtlCol="0" anchor="t">
            <a:spAutoFit/>
          </a:bodyPr>
          <a:lstStyle/>
          <a:p>
            <a:pPr algn="l">
              <a:lnSpc>
                <a:spcPts val="1394"/>
              </a:lnSpc>
            </a:pPr>
            <a:r>
              <a:rPr lang="en-US" sz="996" spc="0">
                <a:solidFill>
                  <a:srgbClr val="000000"/>
                </a:solidFill>
                <a:latin typeface="Open Sans"/>
                <a:ea typeface="Open Sans"/>
                <a:cs typeface="Open Sans"/>
                <a:sym typeface="Open Sans"/>
              </a:rPr>
              <a:t>Nous soussigné(e) s, </a:t>
            </a:r>
            <a:r>
              <a:rPr lang="en-US" sz="996" spc="0">
                <a:solidFill>
                  <a:srgbClr val="808080"/>
                </a:solidFill>
                <a:latin typeface="Open Sans"/>
                <a:ea typeface="Open Sans"/>
                <a:cs typeface="Open Sans"/>
                <a:sym typeface="Open Sans"/>
              </a:rPr>
              <a:t>_________________________________________________ </a:t>
            </a:r>
            <a:r>
              <a:rPr lang="en-US" sz="996" spc="0">
                <a:solidFill>
                  <a:srgbClr val="000000"/>
                </a:solidFill>
                <a:latin typeface="Open Sans"/>
                <a:ea typeface="Open Sans"/>
                <a:cs typeface="Open Sans"/>
                <a:sym typeface="Open Sans"/>
              </a:rPr>
              <a:t>(nom et prénoms) et  </a:t>
            </a:r>
            <a:r>
              <a:rPr lang="en-US" sz="996" spc="0">
                <a:solidFill>
                  <a:srgbClr val="808080"/>
                </a:solidFill>
                <a:latin typeface="Open Sans"/>
                <a:ea typeface="Open Sans"/>
                <a:cs typeface="Open Sans"/>
                <a:sym typeface="Open Sans"/>
              </a:rPr>
              <a:t>_________________________________________________________________ </a:t>
            </a:r>
            <a:r>
              <a:rPr lang="en-US" sz="996" spc="0">
                <a:solidFill>
                  <a:srgbClr val="000000"/>
                </a:solidFill>
                <a:latin typeface="Open Sans"/>
                <a:ea typeface="Open Sans"/>
                <a:cs typeface="Open Sans"/>
                <a:sym typeface="Open Sans"/>
              </a:rPr>
              <a:t>(nom et prénoms) Président et trésorier de l’association : </a:t>
            </a:r>
          </a:p>
          <a:p>
            <a:pPr marL="215036" lvl="1" indent="-107518" algn="l">
              <a:lnSpc>
                <a:spcPts val="1394"/>
              </a:lnSpc>
              <a:buFont typeface="Arial"/>
              <a:buChar char="•"/>
            </a:pPr>
            <a:r>
              <a:rPr lang="en-US" sz="996" spc="1">
                <a:solidFill>
                  <a:srgbClr val="000000"/>
                </a:solidFill>
                <a:latin typeface="Open Sans"/>
                <a:ea typeface="Open Sans"/>
                <a:cs typeface="Open Sans"/>
                <a:sym typeface="Open Sans"/>
              </a:rPr>
              <a:t>Déclarons que l’association est en règle au regard de l’ensemble des déclarations sociales et fiscales ainsi que des cotisations et paiements y afférant ;</a:t>
            </a:r>
          </a:p>
          <a:p>
            <a:pPr marL="215036" lvl="1" indent="-107518" algn="l">
              <a:lnSpc>
                <a:spcPts val="1394"/>
              </a:lnSpc>
              <a:buFont typeface="Arial"/>
              <a:buChar char="•"/>
            </a:pPr>
            <a:r>
              <a:rPr lang="en-US" sz="995" spc="5">
                <a:solidFill>
                  <a:srgbClr val="000000"/>
                </a:solidFill>
                <a:latin typeface="Open Sans"/>
                <a:ea typeface="Open Sans"/>
                <a:cs typeface="Open Sans"/>
                <a:sym typeface="Open Sans"/>
              </a:rPr>
              <a:t>Certifions exactes les informations du présent dossier, notamment la mention de l’ensemble des demandes de subvention introduites auprès d’autres financeurs publics ;</a:t>
            </a:r>
          </a:p>
          <a:p>
            <a:pPr marL="215036" lvl="1" indent="-107518" algn="l">
              <a:lnSpc>
                <a:spcPts val="1394"/>
              </a:lnSpc>
              <a:buFont typeface="Arial"/>
              <a:buChar char="•"/>
            </a:pPr>
            <a:r>
              <a:rPr lang="en-US" sz="995" spc="5">
                <a:solidFill>
                  <a:srgbClr val="000000"/>
                </a:solidFill>
                <a:latin typeface="Open Sans"/>
                <a:ea typeface="Open Sans"/>
                <a:cs typeface="Open Sans"/>
                <a:sym typeface="Open Sans"/>
              </a:rPr>
              <a:t>Demandons une subvention de :</a:t>
            </a:r>
          </a:p>
          <a:p>
            <a:pPr marL="215036" lvl="1" indent="-107518" algn="l">
              <a:lnSpc>
                <a:spcPts val="1394"/>
              </a:lnSpc>
              <a:buFont typeface="Arial"/>
              <a:buChar char="•"/>
            </a:pPr>
            <a:r>
              <a:rPr lang="en-US" sz="996" spc="5">
                <a:solidFill>
                  <a:srgbClr val="000000"/>
                </a:solidFill>
                <a:latin typeface="Open Sans"/>
                <a:ea typeface="Open Sans"/>
                <a:cs typeface="Open Sans"/>
                <a:sym typeface="Open Sans"/>
              </a:rPr>
              <a:t>Précisons que cette subvention, si elle est accordée, devra être versée*:</a:t>
            </a:r>
          </a:p>
        </p:txBody>
      </p:sp>
      <p:sp>
        <p:nvSpPr>
          <p:cNvPr id="9" name="TextBox 9"/>
          <p:cNvSpPr txBox="1"/>
          <p:nvPr/>
        </p:nvSpPr>
        <p:spPr>
          <a:xfrm>
            <a:off x="6207578" y="2516232"/>
            <a:ext cx="142961" cy="273710"/>
          </a:xfrm>
          <a:prstGeom prst="rect">
            <a:avLst/>
          </a:prstGeom>
        </p:spPr>
        <p:txBody>
          <a:bodyPr lIns="0" tIns="0" rIns="0" bIns="0" rtlCol="0" anchor="t">
            <a:spAutoFit/>
          </a:bodyPr>
          <a:lstStyle/>
          <a:p>
            <a:pPr algn="l">
              <a:lnSpc>
                <a:spcPts val="2490"/>
              </a:lnSpc>
            </a:pPr>
            <a:r>
              <a:rPr lang="en-US" sz="996">
                <a:solidFill>
                  <a:srgbClr val="000000"/>
                </a:solidFill>
                <a:latin typeface="Open Sans"/>
                <a:ea typeface="Open Sans"/>
                <a:cs typeface="Open Sans"/>
                <a:sym typeface="Open Sans"/>
              </a:rPr>
              <a:t> € </a:t>
            </a:r>
          </a:p>
        </p:txBody>
      </p:sp>
      <p:sp>
        <p:nvSpPr>
          <p:cNvPr id="10" name="TextBox 10"/>
          <p:cNvSpPr txBox="1"/>
          <p:nvPr/>
        </p:nvSpPr>
        <p:spPr>
          <a:xfrm>
            <a:off x="900684" y="3142367"/>
            <a:ext cx="5600814" cy="605790"/>
          </a:xfrm>
          <a:prstGeom prst="rect">
            <a:avLst/>
          </a:prstGeom>
        </p:spPr>
        <p:txBody>
          <a:bodyPr lIns="0" tIns="0" rIns="0" bIns="0" rtlCol="0" anchor="t">
            <a:spAutoFit/>
          </a:bodyPr>
          <a:lstStyle/>
          <a:p>
            <a:pPr algn="just">
              <a:lnSpc>
                <a:spcPts val="1260"/>
              </a:lnSpc>
            </a:pPr>
            <a:r>
              <a:rPr lang="en-US" sz="900" b="1">
                <a:solidFill>
                  <a:srgbClr val="A50021"/>
                </a:solidFill>
                <a:latin typeface="Open Sans Bold"/>
                <a:ea typeface="Open Sans Bold"/>
                <a:cs typeface="Open Sans Bold"/>
                <a:sym typeface="Open Sans Bold"/>
              </a:rPr>
              <a:t>au compte bancaire ou postal de l’association</a:t>
            </a:r>
            <a:r>
              <a:rPr lang="en-US" sz="900">
                <a:solidFill>
                  <a:srgbClr val="A50021"/>
                </a:solidFill>
                <a:latin typeface="Open Sans"/>
                <a:ea typeface="Open Sans"/>
                <a:cs typeface="Open Sans"/>
                <a:sym typeface="Open Sans"/>
              </a:rPr>
              <a:t> : </a:t>
            </a:r>
          </a:p>
          <a:p>
            <a:pPr algn="l">
              <a:lnSpc>
                <a:spcPts val="1260"/>
              </a:lnSpc>
            </a:pPr>
            <a:r>
              <a:rPr lang="en-US" sz="900">
                <a:solidFill>
                  <a:srgbClr val="000000"/>
                </a:solidFill>
                <a:latin typeface="Open Sans"/>
                <a:ea typeface="Open Sans"/>
                <a:cs typeface="Open Sans"/>
                <a:sym typeface="Open Sans"/>
              </a:rPr>
              <a:t>Nom du titulaire du compte : </a:t>
            </a:r>
            <a:r>
              <a:rPr lang="en-US" sz="900">
                <a:solidFill>
                  <a:srgbClr val="808080"/>
                </a:solidFill>
                <a:latin typeface="Open Sans"/>
                <a:ea typeface="Open Sans"/>
                <a:cs typeface="Open Sans"/>
                <a:sym typeface="Open Sans"/>
              </a:rPr>
              <a:t>_____________________________________________________________________</a:t>
            </a:r>
            <a:r>
              <a:rPr lang="en-US" sz="900">
                <a:solidFill>
                  <a:srgbClr val="000000"/>
                </a:solidFill>
                <a:latin typeface="Open Sans"/>
                <a:ea typeface="Open Sans"/>
                <a:cs typeface="Open Sans"/>
                <a:sym typeface="Open Sans"/>
              </a:rPr>
              <a:t> </a:t>
            </a:r>
          </a:p>
          <a:p>
            <a:pPr algn="l">
              <a:lnSpc>
                <a:spcPts val="1260"/>
              </a:lnSpc>
            </a:pPr>
            <a:r>
              <a:rPr lang="en-US" sz="900">
                <a:solidFill>
                  <a:srgbClr val="000000"/>
                </a:solidFill>
                <a:latin typeface="Open Sans"/>
                <a:ea typeface="Open Sans"/>
                <a:cs typeface="Open Sans"/>
                <a:sym typeface="Open Sans"/>
              </a:rPr>
              <a:t>Banque : </a:t>
            </a:r>
            <a:r>
              <a:rPr lang="en-US" sz="900">
                <a:solidFill>
                  <a:srgbClr val="808080"/>
                </a:solidFill>
                <a:latin typeface="Open Sans"/>
                <a:ea typeface="Open Sans"/>
                <a:cs typeface="Open Sans"/>
                <a:sym typeface="Open Sans"/>
              </a:rPr>
              <a:t>________________________________________________________________________________________</a:t>
            </a:r>
            <a:r>
              <a:rPr lang="en-US" sz="900">
                <a:solidFill>
                  <a:srgbClr val="000000"/>
                </a:solidFill>
                <a:latin typeface="Open Sans"/>
                <a:ea typeface="Open Sans"/>
                <a:cs typeface="Open Sans"/>
                <a:sym typeface="Open Sans"/>
              </a:rPr>
              <a:t> Domiciliation : </a:t>
            </a:r>
            <a:r>
              <a:rPr lang="en-US" sz="900">
                <a:solidFill>
                  <a:srgbClr val="808080"/>
                </a:solidFill>
                <a:latin typeface="Open Sans"/>
                <a:ea typeface="Open Sans"/>
                <a:cs typeface="Open Sans"/>
                <a:sym typeface="Open Sans"/>
              </a:rPr>
              <a:t>___________________________________________________________________________________</a:t>
            </a:r>
          </a:p>
        </p:txBody>
      </p:sp>
      <p:sp>
        <p:nvSpPr>
          <p:cNvPr id="11" name="TextBox 11"/>
          <p:cNvSpPr txBox="1"/>
          <p:nvPr/>
        </p:nvSpPr>
        <p:spPr>
          <a:xfrm>
            <a:off x="900684" y="3976757"/>
            <a:ext cx="870194" cy="273139"/>
          </a:xfrm>
          <a:prstGeom prst="rect">
            <a:avLst/>
          </a:prstGeom>
        </p:spPr>
        <p:txBody>
          <a:bodyPr lIns="0" tIns="0" rIns="0" bIns="0" rtlCol="0" anchor="t">
            <a:spAutoFit/>
          </a:bodyPr>
          <a:lstStyle/>
          <a:p>
            <a:pPr algn="l">
              <a:lnSpc>
                <a:spcPts val="1104"/>
              </a:lnSpc>
            </a:pP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 Code banque </a:t>
            </a:r>
          </a:p>
        </p:txBody>
      </p:sp>
      <p:sp>
        <p:nvSpPr>
          <p:cNvPr id="12" name="TextBox 12"/>
          <p:cNvSpPr txBox="1"/>
          <p:nvPr/>
        </p:nvSpPr>
        <p:spPr>
          <a:xfrm>
            <a:off x="2240520" y="3974414"/>
            <a:ext cx="870194" cy="139789"/>
          </a:xfrm>
          <a:prstGeom prst="rect">
            <a:avLst/>
          </a:prstGeom>
        </p:spPr>
        <p:txBody>
          <a:bodyPr lIns="0" tIns="0" rIns="0" bIns="0" rtlCol="0" anchor="t">
            <a:spAutoFit/>
          </a:bodyPr>
          <a:lstStyle/>
          <a:p>
            <a:pPr algn="l">
              <a:lnSpc>
                <a:spcPts val="1104"/>
              </a:lnSpc>
            </a:pP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 </a:t>
            </a:r>
          </a:p>
        </p:txBody>
      </p:sp>
      <p:sp>
        <p:nvSpPr>
          <p:cNvPr id="13" name="TextBox 13"/>
          <p:cNvSpPr txBox="1"/>
          <p:nvPr/>
        </p:nvSpPr>
        <p:spPr>
          <a:xfrm>
            <a:off x="3678900" y="3973242"/>
            <a:ext cx="1875987" cy="139789"/>
          </a:xfrm>
          <a:prstGeom prst="rect">
            <a:avLst/>
          </a:prstGeom>
        </p:spPr>
        <p:txBody>
          <a:bodyPr lIns="0" tIns="0" rIns="0" bIns="0" rtlCol="0" anchor="t">
            <a:spAutoFit/>
          </a:bodyPr>
          <a:lstStyle/>
          <a:p>
            <a:pPr algn="l">
              <a:lnSpc>
                <a:spcPts val="1104"/>
              </a:lnSpc>
            </a:pP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 </a:t>
            </a:r>
          </a:p>
        </p:txBody>
      </p:sp>
      <p:sp>
        <p:nvSpPr>
          <p:cNvPr id="14" name="TextBox 14"/>
          <p:cNvSpPr txBox="1"/>
          <p:nvPr/>
        </p:nvSpPr>
        <p:spPr>
          <a:xfrm>
            <a:off x="6193614" y="3973242"/>
            <a:ext cx="368179" cy="139789"/>
          </a:xfrm>
          <a:prstGeom prst="rect">
            <a:avLst/>
          </a:prstGeom>
        </p:spPr>
        <p:txBody>
          <a:bodyPr lIns="0" tIns="0" rIns="0" bIns="0" rtlCol="0" anchor="t">
            <a:spAutoFit/>
          </a:bodyPr>
          <a:lstStyle/>
          <a:p>
            <a:pPr algn="l">
              <a:lnSpc>
                <a:spcPts val="1104"/>
              </a:lnSpc>
            </a:pP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a:t>
            </a:r>
            <a:r>
              <a:rPr lang="en-US" sz="900">
                <a:solidFill>
                  <a:srgbClr val="808080"/>
                </a:solidFill>
                <a:latin typeface="Open Sans"/>
                <a:ea typeface="Open Sans"/>
                <a:cs typeface="Open Sans"/>
                <a:sym typeface="Open Sans"/>
              </a:rPr>
              <a:t>__</a:t>
            </a:r>
            <a:r>
              <a:rPr lang="en-US" sz="900">
                <a:solidFill>
                  <a:srgbClr val="000000"/>
                </a:solidFill>
                <a:latin typeface="Open Sans"/>
                <a:ea typeface="Open Sans"/>
                <a:cs typeface="Open Sans"/>
                <a:sym typeface="Open Sans"/>
              </a:rPr>
              <a:t>/ </a:t>
            </a:r>
          </a:p>
        </p:txBody>
      </p:sp>
      <p:sp>
        <p:nvSpPr>
          <p:cNvPr id="15" name="TextBox 15"/>
          <p:cNvSpPr txBox="1"/>
          <p:nvPr/>
        </p:nvSpPr>
        <p:spPr>
          <a:xfrm>
            <a:off x="2309329" y="4114660"/>
            <a:ext cx="826646" cy="139789"/>
          </a:xfrm>
          <a:prstGeom prst="rect">
            <a:avLst/>
          </a:prstGeom>
        </p:spPr>
        <p:txBody>
          <a:bodyPr lIns="0" tIns="0" rIns="0" bIns="0" rtlCol="0" anchor="t">
            <a:spAutoFit/>
          </a:bodyPr>
          <a:lstStyle/>
          <a:p>
            <a:pPr algn="l">
              <a:lnSpc>
                <a:spcPts val="1104"/>
              </a:lnSpc>
            </a:pPr>
            <a:r>
              <a:rPr lang="en-US" sz="900">
                <a:solidFill>
                  <a:srgbClr val="000000"/>
                </a:solidFill>
                <a:latin typeface="Open Sans"/>
                <a:ea typeface="Open Sans"/>
                <a:cs typeface="Open Sans"/>
                <a:sym typeface="Open Sans"/>
              </a:rPr>
              <a:t>Code guichet </a:t>
            </a:r>
          </a:p>
        </p:txBody>
      </p:sp>
      <p:sp>
        <p:nvSpPr>
          <p:cNvPr id="16" name="TextBox 16"/>
          <p:cNvSpPr txBox="1"/>
          <p:nvPr/>
        </p:nvSpPr>
        <p:spPr>
          <a:xfrm>
            <a:off x="4268917" y="4113488"/>
            <a:ext cx="1162364" cy="139789"/>
          </a:xfrm>
          <a:prstGeom prst="rect">
            <a:avLst/>
          </a:prstGeom>
        </p:spPr>
        <p:txBody>
          <a:bodyPr lIns="0" tIns="0" rIns="0" bIns="0" rtlCol="0" anchor="t">
            <a:spAutoFit/>
          </a:bodyPr>
          <a:lstStyle/>
          <a:p>
            <a:pPr algn="l">
              <a:lnSpc>
                <a:spcPts val="1104"/>
              </a:lnSpc>
            </a:pPr>
            <a:r>
              <a:rPr lang="en-US" sz="900">
                <a:solidFill>
                  <a:srgbClr val="000000"/>
                </a:solidFill>
                <a:latin typeface="Open Sans"/>
                <a:ea typeface="Open Sans"/>
                <a:cs typeface="Open Sans"/>
                <a:sym typeface="Open Sans"/>
              </a:rPr>
              <a:t>Numéro de compte </a:t>
            </a:r>
          </a:p>
        </p:txBody>
      </p:sp>
      <p:sp>
        <p:nvSpPr>
          <p:cNvPr id="17" name="TextBox 17"/>
          <p:cNvSpPr txBox="1"/>
          <p:nvPr/>
        </p:nvSpPr>
        <p:spPr>
          <a:xfrm>
            <a:off x="6139284" y="4113488"/>
            <a:ext cx="422510" cy="139789"/>
          </a:xfrm>
          <a:prstGeom prst="rect">
            <a:avLst/>
          </a:prstGeom>
        </p:spPr>
        <p:txBody>
          <a:bodyPr lIns="0" tIns="0" rIns="0" bIns="0" rtlCol="0" anchor="t">
            <a:spAutoFit/>
          </a:bodyPr>
          <a:lstStyle/>
          <a:p>
            <a:pPr algn="l">
              <a:lnSpc>
                <a:spcPts val="1104"/>
              </a:lnSpc>
            </a:pPr>
            <a:r>
              <a:rPr lang="en-US" sz="900">
                <a:solidFill>
                  <a:srgbClr val="000000"/>
                </a:solidFill>
                <a:latin typeface="Open Sans"/>
                <a:ea typeface="Open Sans"/>
                <a:cs typeface="Open Sans"/>
                <a:sym typeface="Open Sans"/>
              </a:rPr>
              <a:t>Clé RIB </a:t>
            </a:r>
          </a:p>
        </p:txBody>
      </p:sp>
      <p:sp>
        <p:nvSpPr>
          <p:cNvPr id="18" name="Freeform 18"/>
          <p:cNvSpPr/>
          <p:nvPr/>
        </p:nvSpPr>
        <p:spPr>
          <a:xfrm>
            <a:off x="756000" y="756000"/>
            <a:ext cx="5962650" cy="304800"/>
          </a:xfrm>
          <a:custGeom>
            <a:avLst/>
            <a:gdLst/>
            <a:ahLst/>
            <a:cxnLst/>
            <a:rect l="l" t="t" r="r" b="b"/>
            <a:pathLst>
              <a:path w="5962650" h="304800">
                <a:moveTo>
                  <a:pt x="0" y="0"/>
                </a:moveTo>
                <a:lnTo>
                  <a:pt x="5962650" y="0"/>
                </a:lnTo>
                <a:lnTo>
                  <a:pt x="5962650" y="304800"/>
                </a:lnTo>
                <a:lnTo>
                  <a:pt x="0" y="30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836514" y="770287"/>
            <a:ext cx="5760972" cy="247650"/>
          </a:xfrm>
          <a:prstGeom prst="rect">
            <a:avLst/>
          </a:prstGeom>
        </p:spPr>
        <p:txBody>
          <a:bodyPr lIns="0" tIns="0" rIns="0" bIns="0" rtlCol="0" anchor="t">
            <a:spAutoFit/>
          </a:bodyPr>
          <a:lstStyle/>
          <a:p>
            <a:pPr algn="just">
              <a:lnSpc>
                <a:spcPts val="2099"/>
              </a:lnSpc>
            </a:pPr>
            <a:r>
              <a:rPr lang="en-US" sz="1499" b="1" spc="151">
                <a:solidFill>
                  <a:srgbClr val="0070C0"/>
                </a:solidFill>
                <a:latin typeface="Montserrat Heavy"/>
                <a:ea typeface="Montserrat Heavy"/>
                <a:cs typeface="Montserrat Heavy"/>
                <a:sym typeface="Montserrat Heavy"/>
              </a:rPr>
              <a:t>Déclaration sur l’honneur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996</Words>
  <Application>Microsoft Office PowerPoint</Application>
  <PresentationFormat>Personnalisé</PresentationFormat>
  <Paragraphs>138</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Open Sans</vt:lpstr>
      <vt:lpstr>Open Sans Bold</vt:lpstr>
      <vt:lpstr>Montserrat Heavy</vt:lpstr>
      <vt:lpstr>Calibri</vt:lpstr>
      <vt:lpstr>Arial</vt:lpstr>
      <vt:lpstr>Arimo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FORMULAIRE de demande de subventions 2026</dc:title>
  <cp:lastModifiedBy>Chloé CP. Pisceri</cp:lastModifiedBy>
  <cp:revision>3</cp:revision>
  <dcterms:created xsi:type="dcterms:W3CDTF">2006-08-16T00:00:00Z</dcterms:created>
  <dcterms:modified xsi:type="dcterms:W3CDTF">2025-11-19T09:17:41Z</dcterms:modified>
  <dc:identifier>DAG1wZoouNE</dc:identifier>
</cp:coreProperties>
</file>